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9" r:id="rId12"/>
    <p:sldId id="268" r:id="rId13"/>
    <p:sldId id="266"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87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240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616813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8564137" y="0"/>
            <a:ext cx="6066263" cy="8229600"/>
          </a:xfrm>
          <a:prstGeom prst="rect">
            <a:avLst/>
          </a:prstGeom>
        </p:spPr>
      </p:pic>
      <p:sp>
        <p:nvSpPr>
          <p:cNvPr id="5" name="Text 2"/>
          <p:cNvSpPr/>
          <p:nvPr/>
        </p:nvSpPr>
        <p:spPr>
          <a:xfrm>
            <a:off x="833199" y="2201228"/>
            <a:ext cx="7477601" cy="2499598"/>
          </a:xfrm>
          <a:prstGeom prst="rect">
            <a:avLst/>
          </a:prstGeom>
          <a:noFill/>
          <a:ln/>
        </p:spPr>
        <p:txBody>
          <a:bodyPr wrap="square" rtlCol="0" anchor="t"/>
          <a:lstStyle/>
          <a:p>
            <a:pPr marL="0" indent="0">
              <a:lnSpc>
                <a:spcPts val="6561"/>
              </a:lnSpc>
              <a:buNone/>
            </a:pPr>
            <a:r>
              <a:rPr lang="en-US" sz="5249" dirty="0">
                <a:solidFill>
                  <a:srgbClr val="60A9FF"/>
                </a:solidFill>
                <a:latin typeface="Roboto Slab" pitchFamily="34" charset="0"/>
                <a:ea typeface="Roboto Slab" pitchFamily="34" charset="-122"/>
                <a:cs typeface="Roboto Slab" pitchFamily="34" charset="-120"/>
              </a:rPr>
              <a:t>Smart Crop Protection System from Animals using PIC</a:t>
            </a:r>
            <a:endParaRPr lang="en-US" sz="5249" dirty="0"/>
          </a:p>
        </p:txBody>
      </p:sp>
      <p:sp>
        <p:nvSpPr>
          <p:cNvPr id="6" name="Text 3"/>
          <p:cNvSpPr/>
          <p:nvPr/>
        </p:nvSpPr>
        <p:spPr>
          <a:xfrm>
            <a:off x="833199" y="5034082"/>
            <a:ext cx="7477601" cy="355402"/>
          </a:xfrm>
          <a:prstGeom prst="rect">
            <a:avLst/>
          </a:prstGeom>
          <a:noFill/>
          <a:ln/>
        </p:spPr>
        <p:txBody>
          <a:bodyPr wrap="none" rtlCol="0" anchor="t"/>
          <a:lstStyle/>
          <a:p>
            <a:pPr marL="0" indent="0">
              <a:lnSpc>
                <a:spcPts val="2799"/>
              </a:lnSpc>
              <a:buNone/>
            </a:pPr>
            <a:endParaRPr lang="en-US" sz="1750" dirty="0"/>
          </a:p>
        </p:txBody>
      </p:sp>
      <p:sp>
        <p:nvSpPr>
          <p:cNvPr id="9" name="Text 5"/>
          <p:cNvSpPr/>
          <p:nvPr/>
        </p:nvSpPr>
        <p:spPr>
          <a:xfrm>
            <a:off x="1299686" y="5639395"/>
            <a:ext cx="3160802" cy="1575444"/>
          </a:xfrm>
          <a:prstGeom prst="rect">
            <a:avLst/>
          </a:prstGeom>
          <a:noFill/>
          <a:ln/>
        </p:spPr>
        <p:txBody>
          <a:bodyPr wrap="none" rtlCol="0" anchor="t"/>
          <a:lstStyle/>
          <a:p>
            <a:pPr marL="0" indent="0" algn="l">
              <a:lnSpc>
                <a:spcPts val="3062"/>
              </a:lnSpc>
              <a:buNone/>
            </a:pPr>
            <a:r>
              <a:rPr lang="en-US" sz="2300" b="1" dirty="0">
                <a:solidFill>
                  <a:srgbClr val="D6E5EF"/>
                </a:solidFill>
                <a:latin typeface="Roboto" pitchFamily="34" charset="0"/>
                <a:ea typeface="Roboto" pitchFamily="34" charset="-122"/>
                <a:cs typeface="Roboto" pitchFamily="34" charset="-120"/>
              </a:rPr>
              <a:t>By Team Number: 30</a:t>
            </a:r>
            <a:br>
              <a:rPr lang="en-US" sz="2300" b="1" dirty="0">
                <a:solidFill>
                  <a:srgbClr val="D6E5EF"/>
                </a:solidFill>
                <a:latin typeface="Roboto" pitchFamily="34" charset="0"/>
                <a:ea typeface="Roboto" pitchFamily="34" charset="-122"/>
                <a:cs typeface="Roboto" pitchFamily="34" charset="-120"/>
              </a:rPr>
            </a:br>
            <a:r>
              <a:rPr lang="en-US" sz="2300" b="1" dirty="0">
                <a:solidFill>
                  <a:srgbClr val="D6E5EF"/>
                </a:solidFill>
                <a:latin typeface="Roboto" pitchFamily="34" charset="0"/>
                <a:ea typeface="Roboto" pitchFamily="34" charset="-122"/>
                <a:cs typeface="Roboto" pitchFamily="34" charset="-120"/>
              </a:rPr>
              <a:t>-Aniket Gund (Team Leader)</a:t>
            </a:r>
            <a:br>
              <a:rPr lang="en-US" sz="2300" b="1" dirty="0">
                <a:solidFill>
                  <a:srgbClr val="D6E5EF"/>
                </a:solidFill>
                <a:latin typeface="Roboto" pitchFamily="34" charset="0"/>
                <a:ea typeface="Roboto" pitchFamily="34" charset="-122"/>
                <a:cs typeface="Roboto" pitchFamily="34" charset="-120"/>
              </a:rPr>
            </a:br>
            <a:r>
              <a:rPr lang="en-US" sz="2300" b="1" dirty="0">
                <a:solidFill>
                  <a:srgbClr val="D6E5EF"/>
                </a:solidFill>
                <a:latin typeface="Roboto" pitchFamily="34" charset="0"/>
                <a:ea typeface="Roboto" pitchFamily="34" charset="-122"/>
                <a:cs typeface="Roboto" pitchFamily="34" charset="-120"/>
              </a:rPr>
              <a:t>-Prajwal </a:t>
            </a:r>
            <a:r>
              <a:rPr lang="en-US" sz="2300" b="1" dirty="0" err="1">
                <a:solidFill>
                  <a:srgbClr val="D6E5EF"/>
                </a:solidFill>
                <a:latin typeface="Roboto" pitchFamily="34" charset="0"/>
                <a:ea typeface="Roboto" pitchFamily="34" charset="-122"/>
                <a:cs typeface="Roboto" pitchFamily="34" charset="-120"/>
              </a:rPr>
              <a:t>Shahane</a:t>
            </a:r>
            <a:br>
              <a:rPr lang="en-US" sz="2300" b="1" dirty="0">
                <a:solidFill>
                  <a:srgbClr val="D6E5EF"/>
                </a:solidFill>
                <a:latin typeface="Roboto" pitchFamily="34" charset="0"/>
                <a:ea typeface="Roboto" pitchFamily="34" charset="-122"/>
                <a:cs typeface="Roboto" pitchFamily="34" charset="-120"/>
              </a:rPr>
            </a:br>
            <a:r>
              <a:rPr lang="en-US" sz="2300" b="1" dirty="0">
                <a:solidFill>
                  <a:srgbClr val="D6E5EF"/>
                </a:solidFill>
                <a:latin typeface="Roboto" pitchFamily="34" charset="0"/>
                <a:ea typeface="Roboto" pitchFamily="34" charset="-122"/>
                <a:cs typeface="Roboto" pitchFamily="34" charset="-120"/>
              </a:rPr>
              <a:t>-Urvi Patil</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4" name="Text 2"/>
          <p:cNvSpPr/>
          <p:nvPr/>
        </p:nvSpPr>
        <p:spPr>
          <a:xfrm>
            <a:off x="2037993" y="1488758"/>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Flowchart</a:t>
            </a:r>
            <a:endParaRPr lang="en-US" sz="4374" dirty="0"/>
          </a:p>
        </p:txBody>
      </p:sp>
      <p:pic>
        <p:nvPicPr>
          <p:cNvPr id="5" name="Image 0" descr="preencoded.png"/>
          <p:cNvPicPr>
            <a:picLocks noChangeAspect="1"/>
          </p:cNvPicPr>
          <p:nvPr/>
        </p:nvPicPr>
        <p:blipFill>
          <a:blip r:embed="rId3"/>
          <a:stretch>
            <a:fillRect/>
          </a:stretch>
        </p:blipFill>
        <p:spPr>
          <a:xfrm>
            <a:off x="5820937" y="524107"/>
            <a:ext cx="7270595" cy="7426713"/>
          </a:xfrm>
          <a:prstGeom prst="rect">
            <a:avLst/>
          </a:prstGeom>
        </p:spPr>
      </p:pic>
      <p:sp>
        <p:nvSpPr>
          <p:cNvPr id="6" name="Text 3"/>
          <p:cNvSpPr/>
          <p:nvPr/>
        </p:nvSpPr>
        <p:spPr>
          <a:xfrm>
            <a:off x="2037993" y="6385441"/>
            <a:ext cx="105544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                              </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3EDF2AC4-9647-5E84-A04B-F610EB9D1A8D}"/>
              </a:ext>
            </a:extLst>
          </p:cNvPr>
          <p:cNvSpPr/>
          <p:nvPr/>
        </p:nvSpPr>
        <p:spPr>
          <a:xfrm>
            <a:off x="0" y="0"/>
            <a:ext cx="14630400" cy="8229600"/>
          </a:xfrm>
          <a:prstGeom prst="rect">
            <a:avLst/>
          </a:prstGeom>
          <a:solidFill>
            <a:srgbClr val="202733"/>
          </a:solidFill>
          <a:ln/>
        </p:spPr>
        <p:txBody>
          <a:bodyPr/>
          <a:lstStyle/>
          <a:p>
            <a:endParaRPr lang="en-IN" dirty="0"/>
          </a:p>
        </p:txBody>
      </p:sp>
      <p:sp>
        <p:nvSpPr>
          <p:cNvPr id="3" name="Text 2">
            <a:extLst>
              <a:ext uri="{FF2B5EF4-FFF2-40B4-BE49-F238E27FC236}">
                <a16:creationId xmlns:a16="http://schemas.microsoft.com/office/drawing/2014/main" id="{BD001A39-ED7D-9EA4-DBE4-0F5BB53F47FE}"/>
              </a:ext>
            </a:extLst>
          </p:cNvPr>
          <p:cNvSpPr/>
          <p:nvPr/>
        </p:nvSpPr>
        <p:spPr>
          <a:xfrm>
            <a:off x="510135" y="620710"/>
            <a:ext cx="4443889" cy="694373"/>
          </a:xfrm>
          <a:prstGeom prst="rect">
            <a:avLst/>
          </a:prstGeom>
          <a:noFill/>
          <a:ln/>
        </p:spPr>
        <p:txBody>
          <a:bodyPr wrap="none" rtlCol="0" anchor="t"/>
          <a:lstStyle/>
          <a:p>
            <a:pPr marL="0" indent="0">
              <a:lnSpc>
                <a:spcPts val="5468"/>
              </a:lnSpc>
              <a:buNone/>
            </a:pPr>
            <a:r>
              <a:rPr lang="en-US" sz="4070" dirty="0">
                <a:solidFill>
                  <a:srgbClr val="60A9FF"/>
                </a:solidFill>
                <a:latin typeface="Roboto Slab" pitchFamily="34" charset="0"/>
                <a:ea typeface="Roboto Slab" pitchFamily="34" charset="-122"/>
                <a:cs typeface="Roboto Slab" pitchFamily="34" charset="-120"/>
              </a:rPr>
              <a:t>Plagiarism Report :</a:t>
            </a:r>
            <a:endParaRPr lang="en-US" sz="4070" dirty="0"/>
          </a:p>
        </p:txBody>
      </p:sp>
      <p:pic>
        <p:nvPicPr>
          <p:cNvPr id="5" name="Picture 4">
            <a:extLst>
              <a:ext uri="{FF2B5EF4-FFF2-40B4-BE49-F238E27FC236}">
                <a16:creationId xmlns:a16="http://schemas.microsoft.com/office/drawing/2014/main" id="{9833CF1E-8E69-151E-8800-013BB05809CC}"/>
              </a:ext>
            </a:extLst>
          </p:cNvPr>
          <p:cNvPicPr>
            <a:picLocks noChangeAspect="1"/>
          </p:cNvPicPr>
          <p:nvPr/>
        </p:nvPicPr>
        <p:blipFill>
          <a:blip r:embed="rId2"/>
          <a:stretch>
            <a:fillRect/>
          </a:stretch>
        </p:blipFill>
        <p:spPr>
          <a:xfrm>
            <a:off x="5464159" y="92597"/>
            <a:ext cx="7649957" cy="8009681"/>
          </a:xfrm>
          <a:prstGeom prst="rect">
            <a:avLst/>
          </a:prstGeom>
        </p:spPr>
      </p:pic>
    </p:spTree>
    <p:extLst>
      <p:ext uri="{BB962C8B-B14F-4D97-AF65-F5344CB8AC3E}">
        <p14:creationId xmlns:p14="http://schemas.microsoft.com/office/powerpoint/2010/main" val="415284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1179349" y="794385"/>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References:</a:t>
            </a:r>
            <a:endParaRPr lang="en-US" sz="4374" dirty="0"/>
          </a:p>
        </p:txBody>
      </p:sp>
      <p:sp>
        <p:nvSpPr>
          <p:cNvPr id="6" name="Text 3"/>
          <p:cNvSpPr/>
          <p:nvPr/>
        </p:nvSpPr>
        <p:spPr>
          <a:xfrm>
            <a:off x="2037993" y="6385441"/>
            <a:ext cx="105544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                              </a:t>
            </a:r>
            <a:endParaRPr lang="en-US" sz="1750" dirty="0"/>
          </a:p>
        </p:txBody>
      </p:sp>
      <p:graphicFrame>
        <p:nvGraphicFramePr>
          <p:cNvPr id="7" name="Table 6">
            <a:extLst>
              <a:ext uri="{FF2B5EF4-FFF2-40B4-BE49-F238E27FC236}">
                <a16:creationId xmlns:a16="http://schemas.microsoft.com/office/drawing/2014/main" id="{02D2313E-0F78-1740-252C-9AABA919B38F}"/>
              </a:ext>
            </a:extLst>
          </p:cNvPr>
          <p:cNvGraphicFramePr>
            <a:graphicFrameLocks noGrp="1"/>
          </p:cNvGraphicFramePr>
          <p:nvPr>
            <p:extLst>
              <p:ext uri="{D42A27DB-BD31-4B8C-83A1-F6EECF244321}">
                <p14:modId xmlns:p14="http://schemas.microsoft.com/office/powerpoint/2010/main" val="2617270064"/>
              </p:ext>
            </p:extLst>
          </p:nvPr>
        </p:nvGraphicFramePr>
        <p:xfrm>
          <a:off x="892098" y="1912302"/>
          <a:ext cx="11920653" cy="4788549"/>
        </p:xfrm>
        <a:graphic>
          <a:graphicData uri="http://schemas.openxmlformats.org/drawingml/2006/table">
            <a:tbl>
              <a:tblPr firstRow="1" bandRow="1">
                <a:tableStyleId>{5C22544A-7EE6-4342-B048-85BDC9FD1C3A}</a:tableStyleId>
              </a:tblPr>
              <a:tblGrid>
                <a:gridCol w="747706">
                  <a:extLst>
                    <a:ext uri="{9D8B030D-6E8A-4147-A177-3AD203B41FA5}">
                      <a16:colId xmlns:a16="http://schemas.microsoft.com/office/drawing/2014/main" val="3902385609"/>
                    </a:ext>
                  </a:extLst>
                </a:gridCol>
                <a:gridCol w="11172947">
                  <a:extLst>
                    <a:ext uri="{9D8B030D-6E8A-4147-A177-3AD203B41FA5}">
                      <a16:colId xmlns:a16="http://schemas.microsoft.com/office/drawing/2014/main" val="3682320956"/>
                    </a:ext>
                  </a:extLst>
                </a:gridCol>
              </a:tblGrid>
              <a:tr h="712646">
                <a:tc>
                  <a:txBody>
                    <a:bodyPr/>
                    <a:lstStyle/>
                    <a:p>
                      <a:r>
                        <a:rPr lang="en-IN" sz="2500" dirty="0"/>
                        <a:t>No.</a:t>
                      </a:r>
                    </a:p>
                  </a:txBody>
                  <a:tcPr>
                    <a:lnL w="12700" cap="flat" cmpd="sng" algn="ctr">
                      <a:solidFill>
                        <a:schemeClr val="tx1"/>
                      </a:solidFill>
                      <a:prstDash val="solid"/>
                      <a:round/>
                      <a:headEnd type="none" w="med" len="med"/>
                      <a:tailEnd type="none" w="med" len="med"/>
                    </a:lnL>
                  </a:tcPr>
                </a:tc>
                <a:tc>
                  <a:txBody>
                    <a:bodyPr/>
                    <a:lstStyle/>
                    <a:p>
                      <a:r>
                        <a:rPr lang="en-IN" sz="2500" dirty="0"/>
                        <a:t>Reference Links for Research Papers</a:t>
                      </a:r>
                    </a:p>
                  </a:txBody>
                  <a:tcPr/>
                </a:tc>
                <a:extLst>
                  <a:ext uri="{0D108BD9-81ED-4DB2-BD59-A6C34878D82A}">
                    <a16:rowId xmlns:a16="http://schemas.microsoft.com/office/drawing/2014/main" val="4021702846"/>
                  </a:ext>
                </a:extLst>
              </a:tr>
              <a:tr h="712646">
                <a:tc>
                  <a:txBody>
                    <a:bodyPr/>
                    <a:lstStyle/>
                    <a:p>
                      <a:r>
                        <a:rPr lang="en-IN" sz="2500" dirty="0"/>
                        <a:t>1</a:t>
                      </a:r>
                    </a:p>
                  </a:txBody>
                  <a:tcPr>
                    <a:lnL w="12700" cap="flat" cmpd="sng" algn="ctr">
                      <a:solidFill>
                        <a:schemeClr val="tx1"/>
                      </a:solidFill>
                      <a:prstDash val="solid"/>
                      <a:round/>
                      <a:headEnd type="none" w="med" len="med"/>
                      <a:tailEnd type="none" w="med" len="med"/>
                    </a:lnL>
                  </a:tcPr>
                </a:tc>
                <a:tc>
                  <a:txBody>
                    <a:bodyPr/>
                    <a:lstStyle/>
                    <a:p>
                      <a:r>
                        <a:rPr lang="en-IN" sz="2500" dirty="0"/>
                        <a:t>https://www.irjet.net/archives/V7/i3/IRJET-V7I31048.pdf</a:t>
                      </a:r>
                    </a:p>
                  </a:txBody>
                  <a:tcPr/>
                </a:tc>
                <a:extLst>
                  <a:ext uri="{0D108BD9-81ED-4DB2-BD59-A6C34878D82A}">
                    <a16:rowId xmlns:a16="http://schemas.microsoft.com/office/drawing/2014/main" val="2405890157"/>
                  </a:ext>
                </a:extLst>
              </a:tr>
              <a:tr h="712646">
                <a:tc>
                  <a:txBody>
                    <a:bodyPr/>
                    <a:lstStyle/>
                    <a:p>
                      <a:r>
                        <a:rPr lang="en-IN" sz="2500" dirty="0"/>
                        <a:t>2</a:t>
                      </a:r>
                    </a:p>
                  </a:txBody>
                  <a:tcPr>
                    <a:lnL w="12700" cap="flat" cmpd="sng" algn="ctr">
                      <a:solidFill>
                        <a:schemeClr val="tx1"/>
                      </a:solidFill>
                      <a:prstDash val="solid"/>
                      <a:round/>
                      <a:headEnd type="none" w="med" len="med"/>
                      <a:tailEnd type="none" w="med" len="med"/>
                    </a:lnL>
                  </a:tcPr>
                </a:tc>
                <a:tc>
                  <a:txBody>
                    <a:bodyPr/>
                    <a:lstStyle/>
                    <a:p>
                      <a:r>
                        <a:rPr lang="en-IN" sz="2500" dirty="0"/>
                        <a:t>https://ijlesjournal.org/2021/volume-4%20issue-4/ijles-v4i4p101.pdf</a:t>
                      </a:r>
                    </a:p>
                  </a:txBody>
                  <a:tcPr/>
                </a:tc>
                <a:extLst>
                  <a:ext uri="{0D108BD9-81ED-4DB2-BD59-A6C34878D82A}">
                    <a16:rowId xmlns:a16="http://schemas.microsoft.com/office/drawing/2014/main" val="2108558022"/>
                  </a:ext>
                </a:extLst>
              </a:tr>
              <a:tr h="712646">
                <a:tc>
                  <a:txBody>
                    <a:bodyPr/>
                    <a:lstStyle/>
                    <a:p>
                      <a:r>
                        <a:rPr lang="en-IN" sz="2500" dirty="0"/>
                        <a:t>3</a:t>
                      </a:r>
                    </a:p>
                  </a:txBody>
                  <a:tcPr>
                    <a:lnL w="12700" cap="flat" cmpd="sng" algn="ctr">
                      <a:solidFill>
                        <a:schemeClr val="tx1"/>
                      </a:solidFill>
                      <a:prstDash val="solid"/>
                      <a:round/>
                      <a:headEnd type="none" w="med" len="med"/>
                      <a:tailEnd type="none" w="med" len="med"/>
                    </a:lnL>
                  </a:tcPr>
                </a:tc>
                <a:tc>
                  <a:txBody>
                    <a:bodyPr/>
                    <a:lstStyle/>
                    <a:p>
                      <a:r>
                        <a:rPr lang="en-IN" sz="2500" dirty="0"/>
                        <a:t>https://www.ijcrt.org/papers/IJCRTO020033.pdf</a:t>
                      </a:r>
                    </a:p>
                  </a:txBody>
                  <a:tcPr/>
                </a:tc>
                <a:extLst>
                  <a:ext uri="{0D108BD9-81ED-4DB2-BD59-A6C34878D82A}">
                    <a16:rowId xmlns:a16="http://schemas.microsoft.com/office/drawing/2014/main" val="1975347867"/>
                  </a:ext>
                </a:extLst>
              </a:tr>
              <a:tr h="1225319">
                <a:tc>
                  <a:txBody>
                    <a:bodyPr/>
                    <a:lstStyle/>
                    <a:p>
                      <a:r>
                        <a:rPr lang="en-IN" sz="2500" dirty="0"/>
                        <a:t>4</a:t>
                      </a:r>
                    </a:p>
                  </a:txBody>
                  <a:tcPr>
                    <a:lnL w="12700" cap="flat" cmpd="sng" algn="ctr">
                      <a:solidFill>
                        <a:schemeClr val="tx1"/>
                      </a:solidFill>
                      <a:prstDash val="solid"/>
                      <a:round/>
                      <a:headEnd type="none" w="med" len="med"/>
                      <a:tailEnd type="none" w="med" len="med"/>
                    </a:lnL>
                  </a:tcPr>
                </a:tc>
                <a:tc>
                  <a:txBody>
                    <a:bodyPr/>
                    <a:lstStyle/>
                    <a:p>
                      <a:r>
                        <a:rPr lang="en-IN" sz="2500" dirty="0"/>
                        <a:t>https://www.academia.edu/44885381/Smart_Crop_Protection_System_from_Animals_using_PIC</a:t>
                      </a:r>
                    </a:p>
                  </a:txBody>
                  <a:tcPr/>
                </a:tc>
                <a:extLst>
                  <a:ext uri="{0D108BD9-81ED-4DB2-BD59-A6C34878D82A}">
                    <a16:rowId xmlns:a16="http://schemas.microsoft.com/office/drawing/2014/main" val="2012676629"/>
                  </a:ext>
                </a:extLst>
              </a:tr>
              <a:tr h="712646">
                <a:tc>
                  <a:txBody>
                    <a:bodyPr/>
                    <a:lstStyle/>
                    <a:p>
                      <a:r>
                        <a:rPr lang="en-IN" sz="2500" dirty="0"/>
                        <a:t>5</a:t>
                      </a:r>
                    </a:p>
                  </a:txBody>
                  <a:tcPr>
                    <a:lnL w="12700" cap="flat" cmpd="sng" algn="ctr">
                      <a:solidFill>
                        <a:schemeClr val="tx1"/>
                      </a:solidFill>
                      <a:prstDash val="solid"/>
                      <a:round/>
                      <a:headEnd type="none" w="med" len="med"/>
                      <a:tailEnd type="none" w="med" len="med"/>
                    </a:lnL>
                  </a:tcPr>
                </a:tc>
                <a:tc>
                  <a:txBody>
                    <a:bodyPr/>
                    <a:lstStyle/>
                    <a:p>
                      <a:r>
                        <a:rPr lang="en-IN" sz="2500" dirty="0"/>
                        <a:t>https://ieeexplore.ieee.org/document/10181093</a:t>
                      </a:r>
                    </a:p>
                  </a:txBody>
                  <a:tcPr/>
                </a:tc>
                <a:extLst>
                  <a:ext uri="{0D108BD9-81ED-4DB2-BD59-A6C34878D82A}">
                    <a16:rowId xmlns:a16="http://schemas.microsoft.com/office/drawing/2014/main" val="2724851805"/>
                  </a:ext>
                </a:extLst>
              </a:tr>
            </a:tbl>
          </a:graphicData>
        </a:graphic>
      </p:graphicFrame>
    </p:spTree>
    <p:extLst>
      <p:ext uri="{BB962C8B-B14F-4D97-AF65-F5344CB8AC3E}">
        <p14:creationId xmlns:p14="http://schemas.microsoft.com/office/powerpoint/2010/main" val="2770343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5156359"/>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Thank You !!!</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1748061" y="1027629"/>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Abstract</a:t>
            </a:r>
            <a:endParaRPr lang="en-US" sz="4374" dirty="0"/>
          </a:p>
        </p:txBody>
      </p:sp>
      <p:sp>
        <p:nvSpPr>
          <p:cNvPr id="7" name="Text 4"/>
          <p:cNvSpPr/>
          <p:nvPr/>
        </p:nvSpPr>
        <p:spPr>
          <a:xfrm>
            <a:off x="1583474" y="2564781"/>
            <a:ext cx="11008934" cy="3307740"/>
          </a:xfrm>
          <a:prstGeom prst="rect">
            <a:avLst/>
          </a:prstGeom>
          <a:noFill/>
          <a:ln/>
        </p:spPr>
        <p:txBody>
          <a:bodyPr wrap="square" rtlCol="0" anchor="t"/>
          <a:lstStyle/>
          <a:p>
            <a:pPr marL="342900" indent="-342900" algn="l">
              <a:lnSpc>
                <a:spcPts val="2799"/>
              </a:lnSpc>
              <a:buSzPct val="100000"/>
              <a:buChar char="•"/>
            </a:pPr>
            <a:r>
              <a:rPr lang="en-US" sz="2200" dirty="0">
                <a:solidFill>
                  <a:srgbClr val="D6E5EF"/>
                </a:solidFill>
                <a:latin typeface="Roboto" pitchFamily="34" charset="0"/>
                <a:ea typeface="Roboto" pitchFamily="34" charset="-122"/>
                <a:cs typeface="Roboto" pitchFamily="34" charset="-120"/>
              </a:rPr>
              <a:t>Crops confront considerable damage from local animals, causing significant financial losses for farmers. To address this issue, we propose an automatic crop protection system leveraging the PIC microcontroller. The integration of PIR and Sound sensors enables the detection of obstacles, providing rapid alerts to farmers. Enhancing field security, the GSM module offers real-time location updates to guardians. To ensure reliable performance, a regulated power supply transforms the current into a stable 5V DC operation. This comprehensive system aims to mitigate losses, protect crops, and empower farmers with timely information for effective field management.</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508444"/>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508444"/>
          </a:xfrm>
          <a:prstGeom prst="rect">
            <a:avLst/>
          </a:prstGeom>
        </p:spPr>
      </p:pic>
      <p:sp>
        <p:nvSpPr>
          <p:cNvPr id="5" name="Shape 2"/>
          <p:cNvSpPr/>
          <p:nvPr/>
        </p:nvSpPr>
        <p:spPr>
          <a:xfrm>
            <a:off x="0" y="0"/>
            <a:ext cx="14630400" cy="8508444"/>
          </a:xfrm>
          <a:prstGeom prst="rect">
            <a:avLst/>
          </a:prstGeom>
          <a:solidFill>
            <a:srgbClr val="202733">
              <a:alpha val="80000"/>
            </a:srgbClr>
          </a:solidFill>
          <a:ln/>
        </p:spPr>
      </p:sp>
      <p:sp>
        <p:nvSpPr>
          <p:cNvPr id="6" name="Text 3"/>
          <p:cNvSpPr/>
          <p:nvPr/>
        </p:nvSpPr>
        <p:spPr>
          <a:xfrm>
            <a:off x="3229570" y="473035"/>
            <a:ext cx="3440430" cy="537567"/>
          </a:xfrm>
          <a:prstGeom prst="rect">
            <a:avLst/>
          </a:prstGeom>
          <a:noFill/>
          <a:ln/>
        </p:spPr>
        <p:txBody>
          <a:bodyPr wrap="none" rtlCol="0" anchor="t"/>
          <a:lstStyle/>
          <a:p>
            <a:pPr marL="0" indent="0">
              <a:lnSpc>
                <a:spcPts val="4233"/>
              </a:lnSpc>
              <a:buNone/>
            </a:pPr>
            <a:r>
              <a:rPr lang="en-US" sz="3386" dirty="0">
                <a:solidFill>
                  <a:srgbClr val="60A9FF"/>
                </a:solidFill>
                <a:latin typeface="Roboto Slab" pitchFamily="34" charset="0"/>
                <a:ea typeface="Roboto Slab" pitchFamily="34" charset="-122"/>
                <a:cs typeface="Roboto Slab" pitchFamily="34" charset="-120"/>
              </a:rPr>
              <a:t>Aim &amp; Objectives</a:t>
            </a:r>
            <a:endParaRPr lang="en-US" sz="3386" dirty="0"/>
          </a:p>
        </p:txBody>
      </p:sp>
      <p:sp>
        <p:nvSpPr>
          <p:cNvPr id="7" name="Shape 4"/>
          <p:cNvSpPr/>
          <p:nvPr/>
        </p:nvSpPr>
        <p:spPr>
          <a:xfrm>
            <a:off x="1318162" y="1596509"/>
            <a:ext cx="386953" cy="386953"/>
          </a:xfrm>
          <a:prstGeom prst="roundRect">
            <a:avLst>
              <a:gd name="adj" fmla="val 26674"/>
            </a:avLst>
          </a:prstGeom>
          <a:solidFill>
            <a:srgbClr val="161B23"/>
          </a:solidFill>
          <a:ln/>
        </p:spPr>
      </p:sp>
      <p:sp>
        <p:nvSpPr>
          <p:cNvPr id="8" name="Text 5"/>
          <p:cNvSpPr/>
          <p:nvPr/>
        </p:nvSpPr>
        <p:spPr>
          <a:xfrm>
            <a:off x="1456015" y="1601867"/>
            <a:ext cx="106680" cy="322421"/>
          </a:xfrm>
          <a:prstGeom prst="rect">
            <a:avLst/>
          </a:prstGeom>
          <a:noFill/>
          <a:ln/>
        </p:spPr>
        <p:txBody>
          <a:bodyPr wrap="none" rtlCol="0" anchor="t"/>
          <a:lstStyle/>
          <a:p>
            <a:pPr marL="0" indent="0" algn="ctr">
              <a:lnSpc>
                <a:spcPts val="2540"/>
              </a:lnSpc>
              <a:buNone/>
            </a:pPr>
            <a:r>
              <a:rPr lang="en-US" sz="2032" dirty="0">
                <a:solidFill>
                  <a:srgbClr val="60A9FF"/>
                </a:solidFill>
                <a:latin typeface="Roboto Slab" pitchFamily="34" charset="0"/>
                <a:ea typeface="Roboto Slab" pitchFamily="34" charset="-122"/>
                <a:cs typeface="Roboto Slab" pitchFamily="34" charset="-120"/>
              </a:rPr>
              <a:t>1</a:t>
            </a:r>
            <a:endParaRPr lang="en-US" sz="2032" dirty="0"/>
          </a:p>
        </p:txBody>
      </p:sp>
      <p:sp>
        <p:nvSpPr>
          <p:cNvPr id="9" name="Text 6"/>
          <p:cNvSpPr/>
          <p:nvPr/>
        </p:nvSpPr>
        <p:spPr>
          <a:xfrm>
            <a:off x="2001210" y="1573596"/>
            <a:ext cx="3440787" cy="806172"/>
          </a:xfrm>
          <a:prstGeom prst="rect">
            <a:avLst/>
          </a:prstGeom>
          <a:noFill/>
          <a:ln/>
        </p:spPr>
        <p:txBody>
          <a:bodyPr wrap="square" rtlCol="0" anchor="t"/>
          <a:lstStyle/>
          <a:p>
            <a:pPr marL="0" indent="0">
              <a:lnSpc>
                <a:spcPts val="2116"/>
              </a:lnSpc>
              <a:buNone/>
            </a:pPr>
            <a:r>
              <a:rPr lang="en-US" sz="2200" dirty="0">
                <a:solidFill>
                  <a:srgbClr val="60A9FF"/>
                </a:solidFill>
                <a:latin typeface="Roboto Slab" pitchFamily="34" charset="0"/>
                <a:ea typeface="Roboto Slab" pitchFamily="34" charset="-122"/>
                <a:cs typeface="Roboto Slab" pitchFamily="34" charset="-120"/>
              </a:rPr>
              <a:t>Aim: </a:t>
            </a:r>
            <a:r>
              <a:rPr lang="en-US" sz="2000" dirty="0">
                <a:solidFill>
                  <a:schemeClr val="bg1"/>
                </a:solidFill>
                <a:latin typeface="Roboto "/>
                <a:ea typeface="Roboto Slab" pitchFamily="34" charset="-122"/>
                <a:cs typeface="Roboto Slab" pitchFamily="34" charset="-120"/>
              </a:rPr>
              <a:t>Develop a PIC-based system for crop protection</a:t>
            </a:r>
            <a:r>
              <a:rPr lang="en-US" sz="2000" dirty="0">
                <a:solidFill>
                  <a:srgbClr val="60A9FF"/>
                </a:solidFill>
                <a:latin typeface="Roboto "/>
                <a:ea typeface="Roboto Slab" pitchFamily="34" charset="-122"/>
                <a:cs typeface="Roboto Slab" pitchFamily="34" charset="-120"/>
              </a:rPr>
              <a:t>.
</a:t>
            </a:r>
            <a:endParaRPr lang="en-US" sz="2000" dirty="0">
              <a:latin typeface="Roboto "/>
            </a:endParaRPr>
          </a:p>
        </p:txBody>
      </p:sp>
      <p:sp>
        <p:nvSpPr>
          <p:cNvPr id="10" name="Text 7"/>
          <p:cNvSpPr/>
          <p:nvPr/>
        </p:nvSpPr>
        <p:spPr>
          <a:xfrm>
            <a:off x="3788450" y="2371368"/>
            <a:ext cx="3440787" cy="275273"/>
          </a:xfrm>
          <a:prstGeom prst="rect">
            <a:avLst/>
          </a:prstGeom>
          <a:noFill/>
          <a:ln/>
        </p:spPr>
        <p:txBody>
          <a:bodyPr wrap="none" rtlCol="0" anchor="t"/>
          <a:lstStyle/>
          <a:p>
            <a:pPr marL="0" indent="0">
              <a:lnSpc>
                <a:spcPts val="2167"/>
              </a:lnSpc>
              <a:buNone/>
            </a:pPr>
            <a:endParaRPr lang="en-US" sz="1355" dirty="0"/>
          </a:p>
        </p:txBody>
      </p:sp>
      <p:pic>
        <p:nvPicPr>
          <p:cNvPr id="11" name="Image 1" descr="preencoded.png"/>
          <p:cNvPicPr>
            <a:picLocks noChangeAspect="1"/>
          </p:cNvPicPr>
          <p:nvPr/>
        </p:nvPicPr>
        <p:blipFill>
          <a:blip r:embed="rId4"/>
          <a:stretch>
            <a:fillRect/>
          </a:stretch>
        </p:blipFill>
        <p:spPr>
          <a:xfrm>
            <a:off x="1509354" y="2876423"/>
            <a:ext cx="5462130" cy="4096598"/>
          </a:xfrm>
          <a:prstGeom prst="rect">
            <a:avLst/>
          </a:prstGeom>
        </p:spPr>
      </p:pic>
      <p:sp>
        <p:nvSpPr>
          <p:cNvPr id="12" name="Shape 8"/>
          <p:cNvSpPr/>
          <p:nvPr/>
        </p:nvSpPr>
        <p:spPr>
          <a:xfrm>
            <a:off x="7401163" y="1403033"/>
            <a:ext cx="386953" cy="386953"/>
          </a:xfrm>
          <a:prstGeom prst="roundRect">
            <a:avLst>
              <a:gd name="adj" fmla="val 26674"/>
            </a:avLst>
          </a:prstGeom>
          <a:solidFill>
            <a:srgbClr val="161B23"/>
          </a:solidFill>
          <a:ln/>
        </p:spPr>
      </p:sp>
      <p:sp>
        <p:nvSpPr>
          <p:cNvPr id="13" name="Text 9"/>
          <p:cNvSpPr/>
          <p:nvPr/>
        </p:nvSpPr>
        <p:spPr>
          <a:xfrm>
            <a:off x="7522250" y="1435298"/>
            <a:ext cx="144780" cy="322421"/>
          </a:xfrm>
          <a:prstGeom prst="rect">
            <a:avLst/>
          </a:prstGeom>
          <a:noFill/>
          <a:ln/>
        </p:spPr>
        <p:txBody>
          <a:bodyPr wrap="none" rtlCol="0" anchor="t"/>
          <a:lstStyle/>
          <a:p>
            <a:pPr marL="0" indent="0" algn="ctr">
              <a:lnSpc>
                <a:spcPts val="2540"/>
              </a:lnSpc>
              <a:buNone/>
            </a:pPr>
            <a:r>
              <a:rPr lang="en-US" sz="2032" dirty="0">
                <a:solidFill>
                  <a:srgbClr val="60A9FF"/>
                </a:solidFill>
                <a:latin typeface="Roboto Slab" pitchFamily="34" charset="0"/>
                <a:ea typeface="Roboto Slab" pitchFamily="34" charset="-122"/>
                <a:cs typeface="Roboto Slab" pitchFamily="34" charset="-120"/>
              </a:rPr>
              <a:t>2</a:t>
            </a:r>
            <a:endParaRPr lang="en-US" sz="2032" dirty="0"/>
          </a:p>
        </p:txBody>
      </p:sp>
      <p:sp>
        <p:nvSpPr>
          <p:cNvPr id="14" name="Text 10"/>
          <p:cNvSpPr/>
          <p:nvPr/>
        </p:nvSpPr>
        <p:spPr>
          <a:xfrm>
            <a:off x="7960043" y="1462088"/>
            <a:ext cx="1720215" cy="268724"/>
          </a:xfrm>
          <a:prstGeom prst="rect">
            <a:avLst/>
          </a:prstGeom>
          <a:noFill/>
          <a:ln/>
        </p:spPr>
        <p:txBody>
          <a:bodyPr wrap="none" rtlCol="0" anchor="t"/>
          <a:lstStyle/>
          <a:p>
            <a:pPr marL="0" indent="0">
              <a:lnSpc>
                <a:spcPts val="2116"/>
              </a:lnSpc>
              <a:buNone/>
            </a:pPr>
            <a:r>
              <a:rPr lang="en-US" sz="2200" dirty="0">
                <a:solidFill>
                  <a:srgbClr val="60A9FF"/>
                </a:solidFill>
                <a:latin typeface="Roboto Slab" pitchFamily="34" charset="0"/>
                <a:ea typeface="Roboto Slab" pitchFamily="34" charset="-122"/>
                <a:cs typeface="Roboto Slab" pitchFamily="34" charset="-120"/>
              </a:rPr>
              <a:t>Objectives</a:t>
            </a:r>
            <a:r>
              <a:rPr lang="en-US" sz="1693" dirty="0">
                <a:solidFill>
                  <a:srgbClr val="60A9FF"/>
                </a:solidFill>
                <a:latin typeface="Roboto Slab" pitchFamily="34" charset="0"/>
                <a:ea typeface="Roboto Slab" pitchFamily="34" charset="-122"/>
                <a:cs typeface="Roboto Slab" pitchFamily="34" charset="-120"/>
              </a:rPr>
              <a:t>:</a:t>
            </a:r>
            <a:endParaRPr lang="en-US" sz="1693" dirty="0"/>
          </a:p>
        </p:txBody>
      </p:sp>
      <p:sp>
        <p:nvSpPr>
          <p:cNvPr id="15" name="Text 11"/>
          <p:cNvSpPr/>
          <p:nvPr/>
        </p:nvSpPr>
        <p:spPr>
          <a:xfrm>
            <a:off x="8235196" y="1924288"/>
            <a:ext cx="3165634" cy="275273"/>
          </a:xfrm>
          <a:prstGeom prst="rect">
            <a:avLst/>
          </a:prstGeom>
          <a:noFill/>
          <a:ln/>
        </p:spPr>
        <p:txBody>
          <a:bodyPr wrap="none" rtlCol="0" anchor="t"/>
          <a:lstStyle/>
          <a:p>
            <a:pPr marL="342900" indent="-342900" algn="l">
              <a:lnSpc>
                <a:spcPts val="2167"/>
              </a:lnSpc>
              <a:buSzPct val="100000"/>
              <a:buFont typeface="+mj-lt"/>
              <a:buAutoNum type="arabicPeriod"/>
            </a:pPr>
            <a:r>
              <a:rPr lang="en-US" sz="1900" b="1" dirty="0">
                <a:solidFill>
                  <a:srgbClr val="D6E5EF"/>
                </a:solidFill>
                <a:latin typeface="Roboto" pitchFamily="34" charset="0"/>
                <a:ea typeface="Roboto" pitchFamily="34" charset="-122"/>
                <a:cs typeface="Roboto" pitchFamily="34" charset="-120"/>
              </a:rPr>
              <a:t>Protect Crops:</a:t>
            </a:r>
            <a:endParaRPr lang="en-US" sz="1900" dirty="0"/>
          </a:p>
        </p:txBody>
      </p:sp>
      <p:sp>
        <p:nvSpPr>
          <p:cNvPr id="16" name="Text 12"/>
          <p:cNvSpPr/>
          <p:nvPr/>
        </p:nvSpPr>
        <p:spPr>
          <a:xfrm>
            <a:off x="8510348" y="2198847"/>
            <a:ext cx="5004283" cy="1295280"/>
          </a:xfrm>
          <a:prstGeom prst="rect">
            <a:avLst/>
          </a:prstGeom>
          <a:noFill/>
          <a:ln/>
        </p:spPr>
        <p:txBody>
          <a:bodyPr wrap="square" rtlCol="0" anchor="t"/>
          <a:lstStyle/>
          <a:p>
            <a:pPr marL="685800" lvl="1" indent="-342900" algn="l">
              <a:lnSpc>
                <a:spcPts val="2167"/>
              </a:lnSpc>
              <a:buSzPct val="100000"/>
              <a:buChar char="•"/>
            </a:pPr>
            <a:r>
              <a:rPr lang="en-US" dirty="0">
                <a:solidFill>
                  <a:srgbClr val="D6E5EF"/>
                </a:solidFill>
                <a:latin typeface="Roboto" pitchFamily="34" charset="0"/>
                <a:ea typeface="Roboto" pitchFamily="34" charset="-122"/>
                <a:cs typeface="Roboto" pitchFamily="34" charset="-120"/>
              </a:rPr>
              <a:t>Assist farmers in safeguarding crops from wild animals and fire incidents using PIR sensor technology.</a:t>
            </a:r>
            <a:endParaRPr lang="en-US" dirty="0"/>
          </a:p>
        </p:txBody>
      </p:sp>
      <p:sp>
        <p:nvSpPr>
          <p:cNvPr id="17" name="Text 13"/>
          <p:cNvSpPr/>
          <p:nvPr/>
        </p:nvSpPr>
        <p:spPr>
          <a:xfrm>
            <a:off x="8235196" y="3438050"/>
            <a:ext cx="3339488" cy="400050"/>
          </a:xfrm>
          <a:prstGeom prst="rect">
            <a:avLst/>
          </a:prstGeom>
          <a:noFill/>
          <a:ln/>
        </p:spPr>
        <p:txBody>
          <a:bodyPr wrap="none" rtlCol="0" anchor="t"/>
          <a:lstStyle/>
          <a:p>
            <a:pPr marL="342900" indent="-342900" algn="l">
              <a:lnSpc>
                <a:spcPts val="2167"/>
              </a:lnSpc>
              <a:buSzPct val="100000"/>
              <a:buFont typeface="+mj-lt"/>
              <a:buAutoNum type="arabicPeriod" startAt="2"/>
            </a:pPr>
            <a:r>
              <a:rPr lang="en-US" sz="1900" b="1" dirty="0">
                <a:solidFill>
                  <a:srgbClr val="D6E5EF"/>
                </a:solidFill>
                <a:latin typeface="Roboto" pitchFamily="34" charset="0"/>
                <a:ea typeface="Roboto" pitchFamily="34" charset="-122"/>
                <a:cs typeface="Roboto" pitchFamily="34" charset="-120"/>
              </a:rPr>
              <a:t>Enhance Crop Safety:</a:t>
            </a:r>
            <a:endParaRPr lang="en-US" sz="1900" dirty="0"/>
          </a:p>
        </p:txBody>
      </p:sp>
      <p:sp>
        <p:nvSpPr>
          <p:cNvPr id="18" name="Text 14"/>
          <p:cNvSpPr/>
          <p:nvPr/>
        </p:nvSpPr>
        <p:spPr>
          <a:xfrm>
            <a:off x="8510349" y="3768686"/>
            <a:ext cx="4703846" cy="1239202"/>
          </a:xfrm>
          <a:prstGeom prst="rect">
            <a:avLst/>
          </a:prstGeom>
          <a:noFill/>
          <a:ln/>
        </p:spPr>
        <p:txBody>
          <a:bodyPr wrap="square" rtlCol="0" anchor="t"/>
          <a:lstStyle/>
          <a:p>
            <a:pPr marL="685800" lvl="1" indent="-342900" algn="l">
              <a:lnSpc>
                <a:spcPts val="2167"/>
              </a:lnSpc>
              <a:buSzPct val="100000"/>
              <a:buChar char="•"/>
            </a:pPr>
            <a:r>
              <a:rPr lang="en-US" dirty="0">
                <a:solidFill>
                  <a:srgbClr val="D6E5EF"/>
                </a:solidFill>
                <a:latin typeface="Roboto" pitchFamily="34" charset="0"/>
                <a:ea typeface="Roboto" pitchFamily="34" charset="-122"/>
                <a:cs typeface="Roboto" pitchFamily="34" charset="-120"/>
              </a:rPr>
              <a:t>Develop a robust system prioritizing the well-being of cultivated plants against potential threats posed by wild animals.</a:t>
            </a:r>
            <a:endParaRPr lang="en-US" dirty="0"/>
          </a:p>
        </p:txBody>
      </p:sp>
      <p:sp>
        <p:nvSpPr>
          <p:cNvPr id="19" name="Text 15"/>
          <p:cNvSpPr/>
          <p:nvPr/>
        </p:nvSpPr>
        <p:spPr>
          <a:xfrm>
            <a:off x="8235196" y="5007889"/>
            <a:ext cx="3339488" cy="343972"/>
          </a:xfrm>
          <a:prstGeom prst="rect">
            <a:avLst/>
          </a:prstGeom>
          <a:noFill/>
          <a:ln/>
        </p:spPr>
        <p:txBody>
          <a:bodyPr wrap="none" rtlCol="0" anchor="t"/>
          <a:lstStyle/>
          <a:p>
            <a:pPr marL="342900" indent="-342900" algn="l">
              <a:lnSpc>
                <a:spcPts val="2167"/>
              </a:lnSpc>
              <a:buSzPct val="100000"/>
              <a:buFont typeface="+mj-lt"/>
              <a:buAutoNum type="arabicPeriod" startAt="3"/>
            </a:pPr>
            <a:r>
              <a:rPr lang="en-US" sz="1900" b="1" dirty="0">
                <a:solidFill>
                  <a:srgbClr val="D6E5EF"/>
                </a:solidFill>
                <a:latin typeface="Roboto" pitchFamily="34" charset="0"/>
                <a:ea typeface="Roboto" pitchFamily="34" charset="-122"/>
                <a:cs typeface="Roboto" pitchFamily="34" charset="-120"/>
              </a:rPr>
              <a:t>Real-time Alerts:</a:t>
            </a:r>
            <a:endParaRPr lang="en-US" sz="1900" dirty="0"/>
          </a:p>
        </p:txBody>
      </p:sp>
      <p:sp>
        <p:nvSpPr>
          <p:cNvPr id="20" name="Text 16"/>
          <p:cNvSpPr/>
          <p:nvPr/>
        </p:nvSpPr>
        <p:spPr>
          <a:xfrm>
            <a:off x="8510348" y="5282446"/>
            <a:ext cx="5462130" cy="1239202"/>
          </a:xfrm>
          <a:prstGeom prst="rect">
            <a:avLst/>
          </a:prstGeom>
          <a:noFill/>
          <a:ln/>
        </p:spPr>
        <p:txBody>
          <a:bodyPr wrap="square" rtlCol="0" anchor="t"/>
          <a:lstStyle/>
          <a:p>
            <a:pPr marL="685800" lvl="1" indent="-342900" algn="l">
              <a:lnSpc>
                <a:spcPts val="2167"/>
              </a:lnSpc>
              <a:buSzPct val="100000"/>
              <a:buChar char="•"/>
            </a:pPr>
            <a:r>
              <a:rPr lang="en-US" dirty="0">
                <a:solidFill>
                  <a:srgbClr val="D6E5EF"/>
                </a:solidFill>
                <a:latin typeface="Roboto" pitchFamily="34" charset="0"/>
                <a:ea typeface="Roboto" pitchFamily="34" charset="-122"/>
                <a:cs typeface="Roboto" pitchFamily="34" charset="-120"/>
              </a:rPr>
              <a:t>Implement an efficient real-time alert mechanism for immediate notifications to farmers upon PIR sensor detection of animal activity.</a:t>
            </a:r>
            <a:endParaRPr lang="en-US" dirty="0"/>
          </a:p>
        </p:txBody>
      </p:sp>
      <p:sp>
        <p:nvSpPr>
          <p:cNvPr id="21" name="Text 17"/>
          <p:cNvSpPr/>
          <p:nvPr/>
        </p:nvSpPr>
        <p:spPr>
          <a:xfrm>
            <a:off x="8235196" y="6590348"/>
            <a:ext cx="3165634" cy="275273"/>
          </a:xfrm>
          <a:prstGeom prst="rect">
            <a:avLst/>
          </a:prstGeom>
          <a:noFill/>
          <a:ln/>
        </p:spPr>
        <p:txBody>
          <a:bodyPr wrap="none" rtlCol="0" anchor="t"/>
          <a:lstStyle/>
          <a:p>
            <a:pPr marL="342900" indent="-342900" algn="l">
              <a:lnSpc>
                <a:spcPts val="2167"/>
              </a:lnSpc>
              <a:buSzPct val="100000"/>
              <a:buFont typeface="+mj-lt"/>
              <a:buAutoNum type="arabicPeriod" startAt="4"/>
            </a:pPr>
            <a:r>
              <a:rPr lang="en-US" sz="1900" b="1" dirty="0">
                <a:solidFill>
                  <a:srgbClr val="D6E5EF"/>
                </a:solidFill>
                <a:latin typeface="Roboto" pitchFamily="34" charset="0"/>
                <a:ea typeface="Roboto" pitchFamily="34" charset="-122"/>
                <a:cs typeface="Roboto" pitchFamily="34" charset="-120"/>
              </a:rPr>
              <a:t>Reduce Yield Losses:</a:t>
            </a:r>
            <a:endParaRPr lang="en-US" sz="1900" dirty="0"/>
          </a:p>
        </p:txBody>
      </p:sp>
      <p:sp>
        <p:nvSpPr>
          <p:cNvPr id="22" name="Text 18"/>
          <p:cNvSpPr/>
          <p:nvPr/>
        </p:nvSpPr>
        <p:spPr>
          <a:xfrm>
            <a:off x="8510348" y="6934319"/>
            <a:ext cx="5662851" cy="1101090"/>
          </a:xfrm>
          <a:prstGeom prst="rect">
            <a:avLst/>
          </a:prstGeom>
          <a:noFill/>
          <a:ln/>
        </p:spPr>
        <p:txBody>
          <a:bodyPr wrap="square" rtlCol="0" anchor="t"/>
          <a:lstStyle/>
          <a:p>
            <a:pPr marL="685800" lvl="1" indent="-342900" algn="l">
              <a:lnSpc>
                <a:spcPts val="2167"/>
              </a:lnSpc>
              <a:buSzPct val="100000"/>
              <a:buChar char="•"/>
            </a:pPr>
            <a:r>
              <a:rPr lang="en-US" dirty="0">
                <a:solidFill>
                  <a:srgbClr val="D6E5EF"/>
                </a:solidFill>
                <a:latin typeface="Roboto" pitchFamily="34" charset="0"/>
                <a:ea typeface="Roboto" pitchFamily="34" charset="-122"/>
                <a:cs typeface="Roboto" pitchFamily="34" charset="-120"/>
              </a:rPr>
              <a:t>Minimize crop yield losses caused by wild animals, addressing financial challenges farmers face due to crop damage.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2037993" y="1271468"/>
            <a:ext cx="886206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Literature Survey - Home Security</a:t>
            </a:r>
            <a:endParaRPr lang="en-US" sz="4374" dirty="0"/>
          </a:p>
        </p:txBody>
      </p:sp>
      <p:sp>
        <p:nvSpPr>
          <p:cNvPr id="7" name="Text 4"/>
          <p:cNvSpPr/>
          <p:nvPr/>
        </p:nvSpPr>
        <p:spPr>
          <a:xfrm>
            <a:off x="2037993" y="2299097"/>
            <a:ext cx="10554414" cy="355402"/>
          </a:xfrm>
          <a:prstGeom prst="rect">
            <a:avLst/>
          </a:prstGeom>
          <a:noFill/>
          <a:ln/>
        </p:spPr>
        <p:txBody>
          <a:bodyPr wrap="none" rtlCol="0" anchor="t"/>
          <a:lstStyle/>
          <a:p>
            <a:pPr marL="0" indent="0">
              <a:lnSpc>
                <a:spcPts val="2799"/>
              </a:lnSpc>
              <a:buNone/>
            </a:pPr>
            <a:r>
              <a:rPr lang="en-US" sz="2000" b="1" dirty="0">
                <a:solidFill>
                  <a:srgbClr val="D6E5EF"/>
                </a:solidFill>
                <a:latin typeface="Roboto" pitchFamily="34" charset="0"/>
                <a:ea typeface="Roboto" pitchFamily="34" charset="-122"/>
                <a:cs typeface="Roboto" pitchFamily="34" charset="-120"/>
              </a:rPr>
              <a:t>Sneha Nahatkar et al. [1] - Low-Cost Home Security System:</a:t>
            </a:r>
            <a:endParaRPr lang="en-US" sz="2000" dirty="0"/>
          </a:p>
        </p:txBody>
      </p:sp>
      <p:sp>
        <p:nvSpPr>
          <p:cNvPr id="8" name="Text 5"/>
          <p:cNvSpPr/>
          <p:nvPr/>
        </p:nvSpPr>
        <p:spPr>
          <a:xfrm>
            <a:off x="2393394" y="2904411"/>
            <a:ext cx="10199013" cy="355402"/>
          </a:xfrm>
          <a:prstGeom prst="rect">
            <a:avLst/>
          </a:prstGeom>
          <a:noFill/>
          <a:ln/>
        </p:spPr>
        <p:txBody>
          <a:bodyPr wrap="none" rtlCol="0" anchor="t"/>
          <a:lstStyle/>
          <a:p>
            <a:pPr marL="342900" indent="-342900" algn="l">
              <a:lnSpc>
                <a:spcPts val="2799"/>
              </a:lnSpc>
              <a:buSzPct val="100000"/>
              <a:buChar char="•"/>
            </a:pPr>
            <a:r>
              <a:rPr lang="en-US" sz="1900" dirty="0">
                <a:solidFill>
                  <a:srgbClr val="D6E5EF"/>
                </a:solidFill>
                <a:latin typeface="Roboto" pitchFamily="34" charset="0"/>
                <a:ea typeface="Roboto" pitchFamily="34" charset="-122"/>
                <a:cs typeface="Roboto" pitchFamily="34" charset="-120"/>
              </a:rPr>
              <a:t>Proposes a low-cost security system using a small PIR sensor integrated with a microcontroller.</a:t>
            </a:r>
            <a:endParaRPr lang="en-US" sz="1900" dirty="0"/>
          </a:p>
        </p:txBody>
      </p:sp>
      <p:sp>
        <p:nvSpPr>
          <p:cNvPr id="9" name="Text 6"/>
          <p:cNvSpPr/>
          <p:nvPr/>
        </p:nvSpPr>
        <p:spPr>
          <a:xfrm>
            <a:off x="2393394" y="3348633"/>
            <a:ext cx="10199013" cy="710803"/>
          </a:xfrm>
          <a:prstGeom prst="rect">
            <a:avLst/>
          </a:prstGeom>
          <a:noFill/>
          <a:ln/>
        </p:spPr>
        <p:txBody>
          <a:bodyPr wrap="square" rtlCol="0" anchor="t"/>
          <a:lstStyle/>
          <a:p>
            <a:pPr marL="342900" indent="-342900" algn="l">
              <a:lnSpc>
                <a:spcPts val="2799"/>
              </a:lnSpc>
              <a:buSzPct val="100000"/>
              <a:buChar char="•"/>
            </a:pPr>
            <a:r>
              <a:rPr lang="en-US" sz="1900" dirty="0">
                <a:solidFill>
                  <a:srgbClr val="D6E5EF"/>
                </a:solidFill>
                <a:latin typeface="Roboto" pitchFamily="34" charset="0"/>
                <a:ea typeface="Roboto" pitchFamily="34" charset="-122"/>
                <a:cs typeface="Roboto" pitchFamily="34" charset="-120"/>
              </a:rPr>
              <a:t>PIR sensor detects individuals not in thermal equilibrium, triggering an alarm and GSM module for alerting.</a:t>
            </a:r>
            <a:endParaRPr lang="en-US" sz="1900" dirty="0"/>
          </a:p>
        </p:txBody>
      </p:sp>
      <p:sp>
        <p:nvSpPr>
          <p:cNvPr id="10" name="Text 7"/>
          <p:cNvSpPr/>
          <p:nvPr/>
        </p:nvSpPr>
        <p:spPr>
          <a:xfrm>
            <a:off x="2393394" y="4148257"/>
            <a:ext cx="10199013" cy="355402"/>
          </a:xfrm>
          <a:prstGeom prst="rect">
            <a:avLst/>
          </a:prstGeom>
          <a:noFill/>
          <a:ln/>
        </p:spPr>
        <p:txBody>
          <a:bodyPr wrap="none" rtlCol="0" anchor="t"/>
          <a:lstStyle/>
          <a:p>
            <a:pPr marL="342900" indent="-342900" algn="l">
              <a:lnSpc>
                <a:spcPts val="2799"/>
              </a:lnSpc>
              <a:buSzPct val="100000"/>
              <a:buChar char="•"/>
            </a:pPr>
            <a:r>
              <a:rPr lang="en-US" sz="1900" dirty="0">
                <a:solidFill>
                  <a:srgbClr val="D6E5EF"/>
                </a:solidFill>
                <a:latin typeface="Roboto" pitchFamily="34" charset="0"/>
                <a:ea typeface="Roboto" pitchFamily="34" charset="-122"/>
                <a:cs typeface="Roboto" pitchFamily="34" charset="-120"/>
              </a:rPr>
              <a:t>MCU activates a web camera to capture images for later analysis.</a:t>
            </a:r>
            <a:endParaRPr lang="en-US" sz="1900" dirty="0"/>
          </a:p>
        </p:txBody>
      </p:sp>
      <p:sp>
        <p:nvSpPr>
          <p:cNvPr id="11" name="Text 8"/>
          <p:cNvSpPr/>
          <p:nvPr/>
        </p:nvSpPr>
        <p:spPr>
          <a:xfrm>
            <a:off x="2037993" y="4753570"/>
            <a:ext cx="10554414" cy="355402"/>
          </a:xfrm>
          <a:prstGeom prst="rect">
            <a:avLst/>
          </a:prstGeom>
          <a:noFill/>
          <a:ln/>
        </p:spPr>
        <p:txBody>
          <a:bodyPr wrap="none" rtlCol="0" anchor="t"/>
          <a:lstStyle/>
          <a:p>
            <a:pPr marL="0" indent="0">
              <a:lnSpc>
                <a:spcPts val="2799"/>
              </a:lnSpc>
              <a:buNone/>
            </a:pPr>
            <a:r>
              <a:rPr lang="en-US" sz="2000" b="1" dirty="0">
                <a:solidFill>
                  <a:srgbClr val="D6E5EF"/>
                </a:solidFill>
                <a:latin typeface="Roboto" pitchFamily="34" charset="0"/>
                <a:ea typeface="Roboto" pitchFamily="34" charset="-122"/>
                <a:cs typeface="Roboto" pitchFamily="34" charset="-120"/>
              </a:rPr>
              <a:t>M. Sathish kumar et al. [2] - Embedded Surveillance System:</a:t>
            </a:r>
            <a:endParaRPr lang="en-US" sz="2000" dirty="0"/>
          </a:p>
        </p:txBody>
      </p:sp>
      <p:sp>
        <p:nvSpPr>
          <p:cNvPr id="12" name="Text 9"/>
          <p:cNvSpPr/>
          <p:nvPr/>
        </p:nvSpPr>
        <p:spPr>
          <a:xfrm>
            <a:off x="2393394" y="5358884"/>
            <a:ext cx="10199013" cy="355402"/>
          </a:xfrm>
          <a:prstGeom prst="rect">
            <a:avLst/>
          </a:prstGeom>
          <a:noFill/>
          <a:ln/>
        </p:spPr>
        <p:txBody>
          <a:bodyPr wrap="none" rtlCol="0" anchor="t"/>
          <a:lstStyle/>
          <a:p>
            <a:pPr marL="342900" indent="-342900" algn="l">
              <a:lnSpc>
                <a:spcPts val="2799"/>
              </a:lnSpc>
              <a:buSzPct val="100000"/>
              <a:buChar char="•"/>
            </a:pPr>
            <a:r>
              <a:rPr lang="en-US" sz="1900" dirty="0">
                <a:solidFill>
                  <a:srgbClr val="D6E5EF"/>
                </a:solidFill>
                <a:latin typeface="Roboto" pitchFamily="34" charset="0"/>
                <a:ea typeface="Roboto" pitchFamily="34" charset="-122"/>
                <a:cs typeface="Roboto" pitchFamily="34" charset="-120"/>
              </a:rPr>
              <a:t>Presents an embedded surveillance system with GSM module and PIR sensor for warm body detection.</a:t>
            </a:r>
            <a:endParaRPr lang="en-US" sz="1900" dirty="0"/>
          </a:p>
        </p:txBody>
      </p:sp>
      <p:sp>
        <p:nvSpPr>
          <p:cNvPr id="13" name="Text 10"/>
          <p:cNvSpPr/>
          <p:nvPr/>
        </p:nvSpPr>
        <p:spPr>
          <a:xfrm>
            <a:off x="2393394" y="5803106"/>
            <a:ext cx="10199013" cy="710803"/>
          </a:xfrm>
          <a:prstGeom prst="rect">
            <a:avLst/>
          </a:prstGeom>
          <a:noFill/>
          <a:ln/>
        </p:spPr>
        <p:txBody>
          <a:bodyPr wrap="square" rtlCol="0" anchor="t"/>
          <a:lstStyle/>
          <a:p>
            <a:pPr marL="342900" indent="-342900" algn="l">
              <a:lnSpc>
                <a:spcPts val="2799"/>
              </a:lnSpc>
              <a:buSzPct val="100000"/>
              <a:buChar char="•"/>
            </a:pPr>
            <a:r>
              <a:rPr lang="en-US" sz="1900" dirty="0">
                <a:solidFill>
                  <a:srgbClr val="D6E5EF"/>
                </a:solidFill>
                <a:latin typeface="Roboto" pitchFamily="34" charset="0"/>
                <a:ea typeface="Roboto" pitchFamily="34" charset="-122"/>
                <a:cs typeface="Roboto" pitchFamily="34" charset="-120"/>
              </a:rPr>
              <a:t>Triggers an alarm and sends SMS when detecting intruders; activates CCTV camera for real-time monitoring.</a:t>
            </a:r>
            <a:endParaRPr lang="en-US" sz="1900" dirty="0"/>
          </a:p>
        </p:txBody>
      </p:sp>
      <p:sp>
        <p:nvSpPr>
          <p:cNvPr id="14" name="Text 11"/>
          <p:cNvSpPr/>
          <p:nvPr/>
        </p:nvSpPr>
        <p:spPr>
          <a:xfrm>
            <a:off x="2393394" y="6602730"/>
            <a:ext cx="10199013" cy="355402"/>
          </a:xfrm>
          <a:prstGeom prst="rect">
            <a:avLst/>
          </a:prstGeom>
          <a:noFill/>
          <a:ln/>
        </p:spPr>
        <p:txBody>
          <a:bodyPr wrap="none" rtlCol="0" anchor="t"/>
          <a:lstStyle/>
          <a:p>
            <a:pPr marL="342900" indent="-342900" algn="l">
              <a:lnSpc>
                <a:spcPts val="2799"/>
              </a:lnSpc>
              <a:buSzPct val="100000"/>
              <a:buChar char="•"/>
            </a:pPr>
            <a:r>
              <a:rPr lang="en-US" sz="1900" dirty="0">
                <a:solidFill>
                  <a:srgbClr val="D6E5EF"/>
                </a:solidFill>
                <a:latin typeface="Roboto" pitchFamily="34" charset="0"/>
                <a:ea typeface="Roboto" pitchFamily="34" charset="-122"/>
                <a:cs typeface="Roboto" pitchFamily="34" charset="-120"/>
              </a:rPr>
              <a:t>Suitable for home surveillance with low computational requirements.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60" y="0"/>
            <a:ext cx="14630400" cy="8583454"/>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2731889"/>
          </a:xfrm>
          <a:prstGeom prst="rect">
            <a:avLst/>
          </a:prstGeom>
        </p:spPr>
      </p:pic>
      <p:sp>
        <p:nvSpPr>
          <p:cNvPr id="5" name="Text 2"/>
          <p:cNvSpPr/>
          <p:nvPr/>
        </p:nvSpPr>
        <p:spPr>
          <a:xfrm>
            <a:off x="2124432" y="3332917"/>
            <a:ext cx="10381417" cy="1365885"/>
          </a:xfrm>
          <a:prstGeom prst="rect">
            <a:avLst/>
          </a:prstGeom>
          <a:noFill/>
          <a:ln/>
        </p:spPr>
        <p:txBody>
          <a:bodyPr wrap="square" rtlCol="0" anchor="t"/>
          <a:lstStyle/>
          <a:p>
            <a:pPr marL="0" indent="0">
              <a:lnSpc>
                <a:spcPts val="5378"/>
              </a:lnSpc>
              <a:buNone/>
            </a:pPr>
            <a:r>
              <a:rPr lang="en-US" sz="4302" dirty="0">
                <a:solidFill>
                  <a:srgbClr val="60A9FF"/>
                </a:solidFill>
                <a:latin typeface="Roboto Slab" pitchFamily="34" charset="0"/>
                <a:ea typeface="Roboto Slab" pitchFamily="34" charset="-122"/>
                <a:cs typeface="Roboto Slab" pitchFamily="34" charset="-120"/>
              </a:rPr>
              <a:t>Literature Survey - Agriculture Monitoring</a:t>
            </a:r>
            <a:endParaRPr lang="en-US" sz="4302" dirty="0"/>
          </a:p>
        </p:txBody>
      </p:sp>
      <p:sp>
        <p:nvSpPr>
          <p:cNvPr id="6" name="Text 3"/>
          <p:cNvSpPr/>
          <p:nvPr/>
        </p:nvSpPr>
        <p:spPr>
          <a:xfrm>
            <a:off x="2124432" y="5026581"/>
            <a:ext cx="10381417" cy="349687"/>
          </a:xfrm>
          <a:prstGeom prst="rect">
            <a:avLst/>
          </a:prstGeom>
          <a:noFill/>
          <a:ln/>
        </p:spPr>
        <p:txBody>
          <a:bodyPr wrap="none" rtlCol="0" anchor="t"/>
          <a:lstStyle/>
          <a:p>
            <a:pPr marL="0" indent="0">
              <a:lnSpc>
                <a:spcPts val="2753"/>
              </a:lnSpc>
              <a:buNone/>
            </a:pPr>
            <a:r>
              <a:rPr lang="en-US" sz="1900" b="1" dirty="0">
                <a:solidFill>
                  <a:srgbClr val="D6E5EF"/>
                </a:solidFill>
                <a:latin typeface="Roboto" pitchFamily="34" charset="0"/>
                <a:ea typeface="Roboto" pitchFamily="34" charset="-122"/>
                <a:cs typeface="Roboto" pitchFamily="34" charset="-120"/>
              </a:rPr>
              <a:t>T. Gayathri et al. [3] - Continuous Crop Monitoring System:</a:t>
            </a:r>
            <a:endParaRPr lang="en-US" sz="1900" dirty="0"/>
          </a:p>
        </p:txBody>
      </p:sp>
      <p:sp>
        <p:nvSpPr>
          <p:cNvPr id="7" name="Text 4"/>
          <p:cNvSpPr/>
          <p:nvPr/>
        </p:nvSpPr>
        <p:spPr>
          <a:xfrm>
            <a:off x="2474000" y="5622131"/>
            <a:ext cx="10031849" cy="349687"/>
          </a:xfrm>
          <a:prstGeom prst="rect">
            <a:avLst/>
          </a:prstGeom>
          <a:noFill/>
          <a:ln/>
        </p:spPr>
        <p:txBody>
          <a:bodyPr wrap="none" rtlCol="0" anchor="t"/>
          <a:lstStyle/>
          <a:p>
            <a:pPr marL="342900" indent="-342900" algn="l">
              <a:lnSpc>
                <a:spcPts val="2753"/>
              </a:lnSpc>
              <a:buSzPct val="100000"/>
              <a:buChar char="•"/>
            </a:pPr>
            <a:r>
              <a:rPr lang="en-US" dirty="0">
                <a:solidFill>
                  <a:srgbClr val="D6E5EF"/>
                </a:solidFill>
                <a:latin typeface="Roboto" pitchFamily="34" charset="0"/>
                <a:ea typeface="Roboto" pitchFamily="34" charset="-122"/>
                <a:cs typeface="Roboto" pitchFamily="34" charset="-120"/>
              </a:rPr>
              <a:t>Proposes a system for continuous crop monitoring, addressing challenges faced by farmers.</a:t>
            </a:r>
            <a:endParaRPr lang="en-US" dirty="0"/>
          </a:p>
        </p:txBody>
      </p:sp>
      <p:sp>
        <p:nvSpPr>
          <p:cNvPr id="8" name="Text 5"/>
          <p:cNvSpPr/>
          <p:nvPr/>
        </p:nvSpPr>
        <p:spPr>
          <a:xfrm>
            <a:off x="2474000" y="6059210"/>
            <a:ext cx="10031849" cy="699373"/>
          </a:xfrm>
          <a:prstGeom prst="rect">
            <a:avLst/>
          </a:prstGeom>
          <a:noFill/>
          <a:ln/>
        </p:spPr>
        <p:txBody>
          <a:bodyPr wrap="square" rtlCol="0" anchor="t"/>
          <a:lstStyle/>
          <a:p>
            <a:pPr marL="342900" indent="-342900" algn="l">
              <a:lnSpc>
                <a:spcPts val="2753"/>
              </a:lnSpc>
              <a:buSzPct val="100000"/>
              <a:buChar char="•"/>
            </a:pPr>
            <a:r>
              <a:rPr lang="en-US" dirty="0">
                <a:solidFill>
                  <a:srgbClr val="D6E5EF"/>
                </a:solidFill>
                <a:latin typeface="Roboto" pitchFamily="34" charset="0"/>
                <a:ea typeface="Roboto" pitchFamily="34" charset="-122"/>
                <a:cs typeface="Roboto" pitchFamily="34" charset="-120"/>
              </a:rPr>
              <a:t>Utilizes two LDR sensors for solar radiation and leaf area index measurement with a PIC microcontroller.</a:t>
            </a:r>
            <a:endParaRPr lang="en-US" dirty="0"/>
          </a:p>
        </p:txBody>
      </p:sp>
      <p:sp>
        <p:nvSpPr>
          <p:cNvPr id="9" name="Text 6"/>
          <p:cNvSpPr/>
          <p:nvPr/>
        </p:nvSpPr>
        <p:spPr>
          <a:xfrm>
            <a:off x="2474000" y="6845975"/>
            <a:ext cx="10031849" cy="349687"/>
          </a:xfrm>
          <a:prstGeom prst="rect">
            <a:avLst/>
          </a:prstGeom>
          <a:noFill/>
          <a:ln/>
        </p:spPr>
        <p:txBody>
          <a:bodyPr wrap="none" rtlCol="0" anchor="t"/>
          <a:lstStyle/>
          <a:p>
            <a:pPr marL="342900" indent="-342900" algn="l">
              <a:lnSpc>
                <a:spcPts val="2753"/>
              </a:lnSpc>
              <a:buSzPct val="100000"/>
              <a:buChar char="•"/>
            </a:pPr>
            <a:r>
              <a:rPr lang="en-US" dirty="0">
                <a:solidFill>
                  <a:srgbClr val="D6E5EF"/>
                </a:solidFill>
                <a:latin typeface="Roboto" pitchFamily="34" charset="0"/>
                <a:ea typeface="Roboto" pitchFamily="34" charset="-122"/>
                <a:cs typeface="Roboto" pitchFamily="34" charset="-120"/>
              </a:rPr>
              <a:t>Integrates a soil moisture sensor to monitor moisture levels, activating a DC motor when needed.</a:t>
            </a:r>
            <a:endParaRPr lang="en-US" dirty="0"/>
          </a:p>
        </p:txBody>
      </p:sp>
      <p:sp>
        <p:nvSpPr>
          <p:cNvPr id="10" name="Text 7"/>
          <p:cNvSpPr/>
          <p:nvPr/>
        </p:nvSpPr>
        <p:spPr>
          <a:xfrm>
            <a:off x="2474000" y="7283053"/>
            <a:ext cx="10031849" cy="699373"/>
          </a:xfrm>
          <a:prstGeom prst="rect">
            <a:avLst/>
          </a:prstGeom>
          <a:noFill/>
          <a:ln/>
        </p:spPr>
        <p:txBody>
          <a:bodyPr wrap="square" rtlCol="0" anchor="t"/>
          <a:lstStyle/>
          <a:p>
            <a:pPr marL="342900" indent="-342900" algn="l">
              <a:lnSpc>
                <a:spcPts val="2753"/>
              </a:lnSpc>
              <a:buSzPct val="100000"/>
              <a:buChar char="•"/>
            </a:pPr>
            <a:r>
              <a:rPr lang="en-US" dirty="0">
                <a:solidFill>
                  <a:srgbClr val="D6E5EF"/>
                </a:solidFill>
                <a:latin typeface="Roboto" pitchFamily="34" charset="0"/>
                <a:ea typeface="Roboto" pitchFamily="34" charset="-122"/>
                <a:cs typeface="Roboto" pitchFamily="34" charset="-120"/>
              </a:rPr>
              <a:t>Sends real-time information to farmers via GSM and displays on an LCD screen, easing the cultivation process.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699022"/>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Motivation</a:t>
            </a:r>
            <a:endParaRPr lang="en-US" sz="4374" dirty="0"/>
          </a:p>
        </p:txBody>
      </p:sp>
      <p:sp>
        <p:nvSpPr>
          <p:cNvPr id="6" name="Text 3"/>
          <p:cNvSpPr/>
          <p:nvPr/>
        </p:nvSpPr>
        <p:spPr>
          <a:xfrm>
            <a:off x="6319599" y="2726650"/>
            <a:ext cx="7477601" cy="355402"/>
          </a:xfrm>
          <a:prstGeom prst="rect">
            <a:avLst/>
          </a:prstGeom>
          <a:noFill/>
          <a:ln/>
        </p:spPr>
        <p:txBody>
          <a:bodyPr wrap="none" rtlCol="0" anchor="t"/>
          <a:lstStyle/>
          <a:p>
            <a:pPr marL="0" indent="0">
              <a:lnSpc>
                <a:spcPts val="2799"/>
              </a:lnSpc>
              <a:buNone/>
            </a:pPr>
            <a:r>
              <a:rPr lang="en-US" sz="2200" b="1" dirty="0">
                <a:solidFill>
                  <a:srgbClr val="D6E5EF"/>
                </a:solidFill>
                <a:latin typeface="Roboto" pitchFamily="34" charset="0"/>
                <a:ea typeface="Roboto" pitchFamily="34" charset="-122"/>
                <a:cs typeface="Roboto" pitchFamily="34" charset="-120"/>
              </a:rPr>
              <a:t>Challenges Faced by Farmers:</a:t>
            </a:r>
            <a:endParaRPr lang="en-US" sz="2200" dirty="0"/>
          </a:p>
        </p:txBody>
      </p:sp>
      <p:sp>
        <p:nvSpPr>
          <p:cNvPr id="7" name="Text 4"/>
          <p:cNvSpPr/>
          <p:nvPr/>
        </p:nvSpPr>
        <p:spPr>
          <a:xfrm>
            <a:off x="6319599" y="3331964"/>
            <a:ext cx="7477601" cy="3198614"/>
          </a:xfrm>
          <a:prstGeom prst="rect">
            <a:avLst/>
          </a:prstGeom>
          <a:noFill/>
          <a:ln/>
        </p:spPr>
        <p:txBody>
          <a:bodyPr wrap="square" rtlCol="0" anchor="t"/>
          <a:lstStyle/>
          <a:p>
            <a:pPr marL="0" indent="0">
              <a:lnSpc>
                <a:spcPts val="2799"/>
              </a:lnSpc>
              <a:buNone/>
            </a:pPr>
            <a:r>
              <a:rPr lang="en-US" sz="2000" dirty="0">
                <a:solidFill>
                  <a:srgbClr val="D6E5EF"/>
                </a:solidFill>
                <a:latin typeface="Roboto" pitchFamily="34" charset="0"/>
                <a:ea typeface="Roboto" pitchFamily="34" charset="-122"/>
                <a:cs typeface="Roboto" pitchFamily="34" charset="-120"/>
              </a:rPr>
              <a:t>Farmers grapple with multifaceted challenges such as diseases, pests, and adverse weather, yet one often overlooked issue is the significant crop damage caused by wild animals like deer, wild boars, and elephants. This challenge carries substantial financial implications due to yield losses and additional problems provoked by such incidents. It underscores the need for a cautious approach to crop protection, recognizing wild animals as living beings deserving of protection from potential sufferings. Addressing this aspect can contribute significantly to the overall well-being of farmers and sustainable agriculture.</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2744748" y="529114"/>
            <a:ext cx="3848814" cy="601385"/>
          </a:xfrm>
          <a:prstGeom prst="rect">
            <a:avLst/>
          </a:prstGeom>
          <a:noFill/>
          <a:ln/>
        </p:spPr>
        <p:txBody>
          <a:bodyPr wrap="none" rtlCol="0" anchor="t"/>
          <a:lstStyle/>
          <a:p>
            <a:pPr marL="0" indent="0">
              <a:lnSpc>
                <a:spcPts val="4735"/>
              </a:lnSpc>
              <a:buNone/>
            </a:pPr>
            <a:r>
              <a:rPr lang="en-US" sz="3788" dirty="0">
                <a:solidFill>
                  <a:srgbClr val="60A9FF"/>
                </a:solidFill>
                <a:latin typeface="Roboto Slab" pitchFamily="34" charset="0"/>
                <a:ea typeface="Roboto Slab" pitchFamily="34" charset="-122"/>
                <a:cs typeface="Roboto Slab" pitchFamily="34" charset="-120"/>
              </a:rPr>
              <a:t>Future Scope</a:t>
            </a:r>
            <a:endParaRPr lang="en-US" sz="3788" dirty="0"/>
          </a:p>
        </p:txBody>
      </p:sp>
      <p:sp>
        <p:nvSpPr>
          <p:cNvPr id="7" name="Shape 4"/>
          <p:cNvSpPr/>
          <p:nvPr/>
        </p:nvSpPr>
        <p:spPr>
          <a:xfrm>
            <a:off x="2744748" y="1569482"/>
            <a:ext cx="432911" cy="432911"/>
          </a:xfrm>
          <a:prstGeom prst="roundRect">
            <a:avLst>
              <a:gd name="adj" fmla="val 26672"/>
            </a:avLst>
          </a:prstGeom>
          <a:solidFill>
            <a:srgbClr val="161B23"/>
          </a:solidFill>
          <a:ln/>
        </p:spPr>
      </p:sp>
      <p:sp>
        <p:nvSpPr>
          <p:cNvPr id="8" name="Text 5"/>
          <p:cNvSpPr/>
          <p:nvPr/>
        </p:nvSpPr>
        <p:spPr>
          <a:xfrm>
            <a:off x="2900243" y="1605558"/>
            <a:ext cx="121920" cy="360759"/>
          </a:xfrm>
          <a:prstGeom prst="rect">
            <a:avLst/>
          </a:prstGeom>
          <a:noFill/>
          <a:ln/>
        </p:spPr>
        <p:txBody>
          <a:bodyPr wrap="none" rtlCol="0" anchor="t"/>
          <a:lstStyle/>
          <a:p>
            <a:pPr marL="0" indent="0" algn="ctr">
              <a:lnSpc>
                <a:spcPts val="2841"/>
              </a:lnSpc>
              <a:buNone/>
            </a:pPr>
            <a:r>
              <a:rPr lang="en-US" sz="2273" dirty="0">
                <a:solidFill>
                  <a:srgbClr val="60A9FF"/>
                </a:solidFill>
                <a:latin typeface="Roboto Slab" pitchFamily="34" charset="0"/>
                <a:ea typeface="Roboto Slab" pitchFamily="34" charset="-122"/>
                <a:cs typeface="Roboto Slab" pitchFamily="34" charset="-120"/>
              </a:rPr>
              <a:t>1</a:t>
            </a:r>
            <a:endParaRPr lang="en-US" sz="2273" dirty="0"/>
          </a:p>
        </p:txBody>
      </p:sp>
      <p:sp>
        <p:nvSpPr>
          <p:cNvPr id="9" name="Text 6"/>
          <p:cNvSpPr/>
          <p:nvPr/>
        </p:nvSpPr>
        <p:spPr>
          <a:xfrm>
            <a:off x="3370064" y="1635562"/>
            <a:ext cx="3116580" cy="300633"/>
          </a:xfrm>
          <a:prstGeom prst="rect">
            <a:avLst/>
          </a:prstGeom>
          <a:noFill/>
          <a:ln/>
        </p:spPr>
        <p:txBody>
          <a:bodyPr wrap="none" rtlCol="0" anchor="t"/>
          <a:lstStyle/>
          <a:p>
            <a:pPr marL="0" indent="0">
              <a:lnSpc>
                <a:spcPts val="2368"/>
              </a:lnSpc>
              <a:buNone/>
            </a:pPr>
            <a:r>
              <a:rPr lang="en-US" sz="2000" b="1" dirty="0">
                <a:solidFill>
                  <a:srgbClr val="60A9FF"/>
                </a:solidFill>
                <a:latin typeface="Roboto Slab" pitchFamily="34" charset="0"/>
                <a:ea typeface="Roboto Slab" pitchFamily="34" charset="-122"/>
                <a:cs typeface="Roboto Slab" pitchFamily="34" charset="-120"/>
              </a:rPr>
              <a:t>Wireless Sensor Networks:</a:t>
            </a:r>
            <a:endParaRPr lang="en-US" sz="2000" dirty="0"/>
          </a:p>
        </p:txBody>
      </p:sp>
      <p:sp>
        <p:nvSpPr>
          <p:cNvPr id="10" name="Text 7"/>
          <p:cNvSpPr/>
          <p:nvPr/>
        </p:nvSpPr>
        <p:spPr>
          <a:xfrm>
            <a:off x="3677841" y="2152650"/>
            <a:ext cx="8207812" cy="307777"/>
          </a:xfrm>
          <a:prstGeom prst="rect">
            <a:avLst/>
          </a:prstGeom>
          <a:noFill/>
          <a:ln/>
        </p:spPr>
        <p:txBody>
          <a:bodyPr wrap="none" rtlCol="0" anchor="t"/>
          <a:lstStyle/>
          <a:p>
            <a:pPr marL="342900" indent="-342900" algn="l">
              <a:lnSpc>
                <a:spcPts val="2424"/>
              </a:lnSpc>
              <a:buSzPct val="100000"/>
              <a:buChar char="•"/>
            </a:pPr>
            <a:r>
              <a:rPr lang="en-US" sz="1700" dirty="0">
                <a:solidFill>
                  <a:srgbClr val="D6E5EF"/>
                </a:solidFill>
                <a:latin typeface="Roboto" pitchFamily="34" charset="0"/>
                <a:ea typeface="Roboto" pitchFamily="34" charset="-122"/>
                <a:cs typeface="Roboto" pitchFamily="34" charset="-120"/>
              </a:rPr>
              <a:t>Integrate advanced wireless sensor networks for real-time data on crop conditions.</a:t>
            </a:r>
            <a:endParaRPr lang="en-US" sz="1700" dirty="0"/>
          </a:p>
        </p:txBody>
      </p:sp>
      <p:sp>
        <p:nvSpPr>
          <p:cNvPr id="11" name="Text 8"/>
          <p:cNvSpPr/>
          <p:nvPr/>
        </p:nvSpPr>
        <p:spPr>
          <a:xfrm>
            <a:off x="3677841" y="2537341"/>
            <a:ext cx="8207812" cy="307777"/>
          </a:xfrm>
          <a:prstGeom prst="rect">
            <a:avLst/>
          </a:prstGeom>
          <a:noFill/>
          <a:ln/>
        </p:spPr>
        <p:txBody>
          <a:bodyPr wrap="none" rtlCol="0" anchor="t"/>
          <a:lstStyle/>
          <a:p>
            <a:pPr marL="342900" indent="-342900" algn="l">
              <a:lnSpc>
                <a:spcPts val="2424"/>
              </a:lnSpc>
              <a:buSzPct val="100000"/>
              <a:buChar char="•"/>
            </a:pPr>
            <a:r>
              <a:rPr lang="en-US" sz="1700" dirty="0">
                <a:solidFill>
                  <a:srgbClr val="D6E5EF"/>
                </a:solidFill>
                <a:latin typeface="Roboto" pitchFamily="34" charset="0"/>
                <a:ea typeface="Roboto" pitchFamily="34" charset="-122"/>
                <a:cs typeface="Roboto" pitchFamily="34" charset="-120"/>
              </a:rPr>
              <a:t>Enable global accessibility, allowing farmers to monitor fields from anywhere.</a:t>
            </a:r>
            <a:endParaRPr lang="en-US" sz="1700" dirty="0"/>
          </a:p>
        </p:txBody>
      </p:sp>
      <p:sp>
        <p:nvSpPr>
          <p:cNvPr id="12" name="Shape 9"/>
          <p:cNvSpPr/>
          <p:nvPr/>
        </p:nvSpPr>
        <p:spPr>
          <a:xfrm>
            <a:off x="2744748" y="3187898"/>
            <a:ext cx="432911" cy="432911"/>
          </a:xfrm>
          <a:prstGeom prst="roundRect">
            <a:avLst>
              <a:gd name="adj" fmla="val 26672"/>
            </a:avLst>
          </a:prstGeom>
          <a:solidFill>
            <a:srgbClr val="161B23"/>
          </a:solidFill>
          <a:ln/>
        </p:spPr>
      </p:sp>
      <p:sp>
        <p:nvSpPr>
          <p:cNvPr id="13" name="Text 10"/>
          <p:cNvSpPr/>
          <p:nvPr/>
        </p:nvSpPr>
        <p:spPr>
          <a:xfrm>
            <a:off x="2881193" y="3223974"/>
            <a:ext cx="160020" cy="360759"/>
          </a:xfrm>
          <a:prstGeom prst="rect">
            <a:avLst/>
          </a:prstGeom>
          <a:noFill/>
          <a:ln/>
        </p:spPr>
        <p:txBody>
          <a:bodyPr wrap="none" rtlCol="0" anchor="t"/>
          <a:lstStyle/>
          <a:p>
            <a:pPr marL="0" indent="0" algn="ctr">
              <a:lnSpc>
                <a:spcPts val="2841"/>
              </a:lnSpc>
              <a:buNone/>
            </a:pPr>
            <a:r>
              <a:rPr lang="en-US" sz="2273" dirty="0">
                <a:solidFill>
                  <a:srgbClr val="60A9FF"/>
                </a:solidFill>
                <a:latin typeface="Roboto Slab" pitchFamily="34" charset="0"/>
                <a:ea typeface="Roboto Slab" pitchFamily="34" charset="-122"/>
                <a:cs typeface="Roboto Slab" pitchFamily="34" charset="-120"/>
              </a:rPr>
              <a:t>2</a:t>
            </a:r>
            <a:endParaRPr lang="en-US" sz="2273" dirty="0"/>
          </a:p>
        </p:txBody>
      </p:sp>
      <p:sp>
        <p:nvSpPr>
          <p:cNvPr id="14" name="Text 11"/>
          <p:cNvSpPr/>
          <p:nvPr/>
        </p:nvSpPr>
        <p:spPr>
          <a:xfrm>
            <a:off x="3370064" y="3253978"/>
            <a:ext cx="4549140" cy="300633"/>
          </a:xfrm>
          <a:prstGeom prst="rect">
            <a:avLst/>
          </a:prstGeom>
          <a:noFill/>
          <a:ln/>
        </p:spPr>
        <p:txBody>
          <a:bodyPr wrap="none" rtlCol="0" anchor="t"/>
          <a:lstStyle/>
          <a:p>
            <a:pPr marL="0" indent="0">
              <a:lnSpc>
                <a:spcPts val="2368"/>
              </a:lnSpc>
              <a:buNone/>
            </a:pPr>
            <a:r>
              <a:rPr lang="en-US" sz="2000" b="1" dirty="0">
                <a:solidFill>
                  <a:srgbClr val="60A9FF"/>
                </a:solidFill>
                <a:latin typeface="Roboto Slab" pitchFamily="34" charset="0"/>
                <a:ea typeface="Roboto Slab" pitchFamily="34" charset="-122"/>
                <a:cs typeface="Roboto Slab" pitchFamily="34" charset="-120"/>
              </a:rPr>
              <a:t>Image Processing for Animal Detection:</a:t>
            </a:r>
            <a:endParaRPr lang="en-US" sz="2000" dirty="0"/>
          </a:p>
        </p:txBody>
      </p:sp>
      <p:sp>
        <p:nvSpPr>
          <p:cNvPr id="15" name="Text 12"/>
          <p:cNvSpPr/>
          <p:nvPr/>
        </p:nvSpPr>
        <p:spPr>
          <a:xfrm>
            <a:off x="3677841" y="3771067"/>
            <a:ext cx="8207812" cy="307777"/>
          </a:xfrm>
          <a:prstGeom prst="rect">
            <a:avLst/>
          </a:prstGeom>
          <a:noFill/>
          <a:ln/>
        </p:spPr>
        <p:txBody>
          <a:bodyPr wrap="none" rtlCol="0" anchor="t"/>
          <a:lstStyle/>
          <a:p>
            <a:pPr marL="342900" indent="-342900" algn="l">
              <a:lnSpc>
                <a:spcPts val="2424"/>
              </a:lnSpc>
              <a:buSzPct val="100000"/>
              <a:buChar char="•"/>
            </a:pPr>
            <a:r>
              <a:rPr lang="en-US" sz="1700" dirty="0">
                <a:solidFill>
                  <a:srgbClr val="D6E5EF"/>
                </a:solidFill>
                <a:latin typeface="Roboto" pitchFamily="34" charset="0"/>
                <a:ea typeface="Roboto" pitchFamily="34" charset="-122"/>
                <a:cs typeface="Roboto" pitchFamily="34" charset="-120"/>
              </a:rPr>
              <a:t>Explore image processing for precise wild animal detection.</a:t>
            </a:r>
            <a:endParaRPr lang="en-US" sz="1700" dirty="0"/>
          </a:p>
        </p:txBody>
      </p:sp>
      <p:sp>
        <p:nvSpPr>
          <p:cNvPr id="16" name="Text 13"/>
          <p:cNvSpPr/>
          <p:nvPr/>
        </p:nvSpPr>
        <p:spPr>
          <a:xfrm>
            <a:off x="3677841" y="4155757"/>
            <a:ext cx="8207812" cy="307777"/>
          </a:xfrm>
          <a:prstGeom prst="rect">
            <a:avLst/>
          </a:prstGeom>
          <a:noFill/>
          <a:ln/>
        </p:spPr>
        <p:txBody>
          <a:bodyPr wrap="none" rtlCol="0" anchor="t"/>
          <a:lstStyle/>
          <a:p>
            <a:pPr marL="342900" indent="-342900" algn="l">
              <a:lnSpc>
                <a:spcPts val="2424"/>
              </a:lnSpc>
              <a:buSzPct val="100000"/>
              <a:buChar char="•"/>
            </a:pPr>
            <a:r>
              <a:rPr lang="en-US" sz="1700" dirty="0">
                <a:solidFill>
                  <a:srgbClr val="D6E5EF"/>
                </a:solidFill>
                <a:latin typeface="Roboto" pitchFamily="34" charset="0"/>
                <a:ea typeface="Roboto" pitchFamily="34" charset="-122"/>
                <a:cs typeface="Roboto" pitchFamily="34" charset="-120"/>
              </a:rPr>
              <a:t>Enhance the alert system with automated corrective actions.</a:t>
            </a:r>
            <a:endParaRPr lang="en-US" sz="1700" dirty="0"/>
          </a:p>
        </p:txBody>
      </p:sp>
      <p:sp>
        <p:nvSpPr>
          <p:cNvPr id="17" name="Shape 14"/>
          <p:cNvSpPr/>
          <p:nvPr/>
        </p:nvSpPr>
        <p:spPr>
          <a:xfrm>
            <a:off x="2744748" y="4806315"/>
            <a:ext cx="432911" cy="432911"/>
          </a:xfrm>
          <a:prstGeom prst="roundRect">
            <a:avLst>
              <a:gd name="adj" fmla="val 26672"/>
            </a:avLst>
          </a:prstGeom>
          <a:solidFill>
            <a:srgbClr val="161B23"/>
          </a:solidFill>
          <a:ln/>
        </p:spPr>
      </p:sp>
      <p:sp>
        <p:nvSpPr>
          <p:cNvPr id="18" name="Text 15"/>
          <p:cNvSpPr/>
          <p:nvPr/>
        </p:nvSpPr>
        <p:spPr>
          <a:xfrm>
            <a:off x="2885003" y="4842391"/>
            <a:ext cx="152400" cy="360759"/>
          </a:xfrm>
          <a:prstGeom prst="rect">
            <a:avLst/>
          </a:prstGeom>
          <a:noFill/>
          <a:ln/>
        </p:spPr>
        <p:txBody>
          <a:bodyPr wrap="none" rtlCol="0" anchor="t"/>
          <a:lstStyle/>
          <a:p>
            <a:pPr marL="0" indent="0" algn="ctr">
              <a:lnSpc>
                <a:spcPts val="2841"/>
              </a:lnSpc>
              <a:buNone/>
            </a:pPr>
            <a:r>
              <a:rPr lang="en-US" sz="2273" dirty="0">
                <a:solidFill>
                  <a:srgbClr val="60A9FF"/>
                </a:solidFill>
                <a:latin typeface="Roboto Slab" pitchFamily="34" charset="0"/>
                <a:ea typeface="Roboto Slab" pitchFamily="34" charset="-122"/>
                <a:cs typeface="Roboto Slab" pitchFamily="34" charset="-120"/>
              </a:rPr>
              <a:t>3</a:t>
            </a:r>
            <a:endParaRPr lang="en-US" sz="2273" dirty="0"/>
          </a:p>
        </p:txBody>
      </p:sp>
      <p:sp>
        <p:nvSpPr>
          <p:cNvPr id="19" name="Text 16"/>
          <p:cNvSpPr/>
          <p:nvPr/>
        </p:nvSpPr>
        <p:spPr>
          <a:xfrm>
            <a:off x="3370064" y="4872395"/>
            <a:ext cx="3398520" cy="300633"/>
          </a:xfrm>
          <a:prstGeom prst="rect">
            <a:avLst/>
          </a:prstGeom>
          <a:noFill/>
          <a:ln/>
        </p:spPr>
        <p:txBody>
          <a:bodyPr wrap="none" rtlCol="0" anchor="t"/>
          <a:lstStyle/>
          <a:p>
            <a:pPr marL="0" indent="0">
              <a:lnSpc>
                <a:spcPts val="2368"/>
              </a:lnSpc>
              <a:buNone/>
            </a:pPr>
            <a:r>
              <a:rPr lang="en-US" sz="2000" b="1" dirty="0">
                <a:solidFill>
                  <a:srgbClr val="60A9FF"/>
                </a:solidFill>
                <a:latin typeface="Roboto Slab" pitchFamily="34" charset="0"/>
                <a:ea typeface="Roboto Slab" pitchFamily="34" charset="-122"/>
                <a:cs typeface="Roboto Slab" pitchFamily="34" charset="-120"/>
              </a:rPr>
              <a:t>Advanced Alert Mechanisms:</a:t>
            </a:r>
            <a:endParaRPr lang="en-US" sz="2000" dirty="0"/>
          </a:p>
        </p:txBody>
      </p:sp>
      <p:sp>
        <p:nvSpPr>
          <p:cNvPr id="20" name="Text 17"/>
          <p:cNvSpPr/>
          <p:nvPr/>
        </p:nvSpPr>
        <p:spPr>
          <a:xfrm>
            <a:off x="3677841" y="5389483"/>
            <a:ext cx="8207812" cy="307777"/>
          </a:xfrm>
          <a:prstGeom prst="rect">
            <a:avLst/>
          </a:prstGeom>
          <a:noFill/>
          <a:ln/>
        </p:spPr>
        <p:txBody>
          <a:bodyPr wrap="none" rtlCol="0" anchor="t"/>
          <a:lstStyle/>
          <a:p>
            <a:pPr marL="342900" indent="-342900" algn="l">
              <a:lnSpc>
                <a:spcPts val="2424"/>
              </a:lnSpc>
              <a:buSzPct val="100000"/>
              <a:buChar char="•"/>
            </a:pPr>
            <a:r>
              <a:rPr lang="en-US" sz="1700" dirty="0">
                <a:solidFill>
                  <a:srgbClr val="D6E5EF"/>
                </a:solidFill>
                <a:latin typeface="Roboto" pitchFamily="34" charset="0"/>
                <a:ea typeface="Roboto" pitchFamily="34" charset="-122"/>
                <a:cs typeface="Roboto" pitchFamily="34" charset="-120"/>
              </a:rPr>
              <a:t>Investigate sophisticated alert mechanisms beyond SMS.</a:t>
            </a:r>
            <a:endParaRPr lang="en-US" sz="1700" dirty="0"/>
          </a:p>
        </p:txBody>
      </p:sp>
      <p:sp>
        <p:nvSpPr>
          <p:cNvPr id="21" name="Text 18"/>
          <p:cNvSpPr/>
          <p:nvPr/>
        </p:nvSpPr>
        <p:spPr>
          <a:xfrm>
            <a:off x="3677841" y="5774174"/>
            <a:ext cx="8207812" cy="307777"/>
          </a:xfrm>
          <a:prstGeom prst="rect">
            <a:avLst/>
          </a:prstGeom>
          <a:noFill/>
          <a:ln/>
        </p:spPr>
        <p:txBody>
          <a:bodyPr wrap="none" rtlCol="0" anchor="t"/>
          <a:lstStyle/>
          <a:p>
            <a:pPr marL="342900" indent="-342900" algn="l">
              <a:lnSpc>
                <a:spcPts val="2424"/>
              </a:lnSpc>
              <a:buSzPct val="100000"/>
              <a:buChar char="•"/>
            </a:pPr>
            <a:r>
              <a:rPr lang="en-US" sz="1700" dirty="0">
                <a:solidFill>
                  <a:srgbClr val="D6E5EF"/>
                </a:solidFill>
                <a:latin typeface="Roboto" pitchFamily="34" charset="0"/>
                <a:ea typeface="Roboto" pitchFamily="34" charset="-122"/>
                <a:cs typeface="Roboto" pitchFamily="34" charset="-120"/>
              </a:rPr>
              <a:t>Consider mobile apps or web interfaces for seamless communication.</a:t>
            </a:r>
            <a:endParaRPr lang="en-US" sz="1700" dirty="0"/>
          </a:p>
        </p:txBody>
      </p:sp>
      <p:sp>
        <p:nvSpPr>
          <p:cNvPr id="22" name="Shape 19"/>
          <p:cNvSpPr/>
          <p:nvPr/>
        </p:nvSpPr>
        <p:spPr>
          <a:xfrm>
            <a:off x="2744748" y="6424732"/>
            <a:ext cx="432911" cy="432911"/>
          </a:xfrm>
          <a:prstGeom prst="roundRect">
            <a:avLst>
              <a:gd name="adj" fmla="val 26672"/>
            </a:avLst>
          </a:prstGeom>
          <a:solidFill>
            <a:srgbClr val="161B23"/>
          </a:solidFill>
          <a:ln/>
        </p:spPr>
      </p:sp>
      <p:sp>
        <p:nvSpPr>
          <p:cNvPr id="23" name="Text 20"/>
          <p:cNvSpPr/>
          <p:nvPr/>
        </p:nvSpPr>
        <p:spPr>
          <a:xfrm>
            <a:off x="2877383" y="6460807"/>
            <a:ext cx="167640" cy="360759"/>
          </a:xfrm>
          <a:prstGeom prst="rect">
            <a:avLst/>
          </a:prstGeom>
          <a:noFill/>
          <a:ln/>
        </p:spPr>
        <p:txBody>
          <a:bodyPr wrap="none" rtlCol="0" anchor="t"/>
          <a:lstStyle/>
          <a:p>
            <a:pPr marL="0" indent="0" algn="ctr">
              <a:lnSpc>
                <a:spcPts val="2841"/>
              </a:lnSpc>
              <a:buNone/>
            </a:pPr>
            <a:r>
              <a:rPr lang="en-US" sz="2273" dirty="0">
                <a:solidFill>
                  <a:srgbClr val="60A9FF"/>
                </a:solidFill>
                <a:latin typeface="Roboto Slab" pitchFamily="34" charset="0"/>
                <a:ea typeface="Roboto Slab" pitchFamily="34" charset="-122"/>
                <a:cs typeface="Roboto Slab" pitchFamily="34" charset="-120"/>
              </a:rPr>
              <a:t>4</a:t>
            </a:r>
            <a:endParaRPr lang="en-US" sz="2273" dirty="0"/>
          </a:p>
        </p:txBody>
      </p:sp>
      <p:sp>
        <p:nvSpPr>
          <p:cNvPr id="24" name="Text 21"/>
          <p:cNvSpPr/>
          <p:nvPr/>
        </p:nvSpPr>
        <p:spPr>
          <a:xfrm>
            <a:off x="3370064" y="6490811"/>
            <a:ext cx="3802380" cy="300633"/>
          </a:xfrm>
          <a:prstGeom prst="rect">
            <a:avLst/>
          </a:prstGeom>
          <a:noFill/>
          <a:ln/>
        </p:spPr>
        <p:txBody>
          <a:bodyPr wrap="none" rtlCol="0" anchor="t"/>
          <a:lstStyle/>
          <a:p>
            <a:pPr marL="0" indent="0">
              <a:lnSpc>
                <a:spcPts val="2368"/>
              </a:lnSpc>
              <a:buNone/>
            </a:pPr>
            <a:r>
              <a:rPr lang="en-US" sz="2000" b="1" dirty="0">
                <a:solidFill>
                  <a:srgbClr val="60A9FF"/>
                </a:solidFill>
                <a:latin typeface="Roboto Slab" pitchFamily="34" charset="0"/>
                <a:ea typeface="Roboto Slab" pitchFamily="34" charset="-122"/>
                <a:cs typeface="Roboto Slab" pitchFamily="34" charset="-120"/>
              </a:rPr>
              <a:t>Collaborative Farming Platforms:</a:t>
            </a:r>
            <a:endParaRPr lang="en-US" sz="2000" dirty="0"/>
          </a:p>
        </p:txBody>
      </p:sp>
      <p:sp>
        <p:nvSpPr>
          <p:cNvPr id="25" name="Text 22"/>
          <p:cNvSpPr/>
          <p:nvPr/>
        </p:nvSpPr>
        <p:spPr>
          <a:xfrm>
            <a:off x="3677841" y="7007900"/>
            <a:ext cx="8207812" cy="307777"/>
          </a:xfrm>
          <a:prstGeom prst="rect">
            <a:avLst/>
          </a:prstGeom>
          <a:noFill/>
          <a:ln/>
        </p:spPr>
        <p:txBody>
          <a:bodyPr wrap="none" rtlCol="0" anchor="t"/>
          <a:lstStyle/>
          <a:p>
            <a:pPr marL="342900" indent="-342900" algn="l">
              <a:lnSpc>
                <a:spcPts val="2424"/>
              </a:lnSpc>
              <a:buSzPct val="100000"/>
              <a:buChar char="•"/>
            </a:pPr>
            <a:r>
              <a:rPr lang="en-US" sz="1700" dirty="0">
                <a:solidFill>
                  <a:srgbClr val="D6E5EF"/>
                </a:solidFill>
                <a:latin typeface="Roboto" pitchFamily="34" charset="0"/>
                <a:ea typeface="Roboto" pitchFamily="34" charset="-122"/>
                <a:cs typeface="Roboto" pitchFamily="34" charset="-120"/>
              </a:rPr>
              <a:t>Develop platforms for collaborative farming, fostering shared insights.</a:t>
            </a:r>
            <a:endParaRPr lang="en-US" sz="1700" dirty="0"/>
          </a:p>
        </p:txBody>
      </p:sp>
      <p:sp>
        <p:nvSpPr>
          <p:cNvPr id="26" name="Text 23"/>
          <p:cNvSpPr/>
          <p:nvPr/>
        </p:nvSpPr>
        <p:spPr>
          <a:xfrm>
            <a:off x="3677841" y="7392591"/>
            <a:ext cx="8207812" cy="307777"/>
          </a:xfrm>
          <a:prstGeom prst="rect">
            <a:avLst/>
          </a:prstGeom>
          <a:noFill/>
          <a:ln/>
        </p:spPr>
        <p:txBody>
          <a:bodyPr wrap="none" rtlCol="0" anchor="t"/>
          <a:lstStyle/>
          <a:p>
            <a:pPr marL="342900" indent="-342900" algn="l">
              <a:lnSpc>
                <a:spcPts val="2424"/>
              </a:lnSpc>
              <a:buSzPct val="100000"/>
              <a:buChar char="•"/>
            </a:pPr>
            <a:r>
              <a:rPr lang="en-US" sz="1700" dirty="0">
                <a:solidFill>
                  <a:srgbClr val="D6E5EF"/>
                </a:solidFill>
                <a:latin typeface="Roboto" pitchFamily="34" charset="0"/>
                <a:ea typeface="Roboto" pitchFamily="34" charset="-122"/>
                <a:cs typeface="Roboto" pitchFamily="34" charset="-120"/>
              </a:rPr>
              <a:t>Enable community-driven approaches for collective farming success.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33172"/>
          </a:xfrm>
          <a:prstGeom prst="rect">
            <a:avLst/>
          </a:prstGeom>
          <a:solidFill>
            <a:srgbClr val="202733"/>
          </a:solidFill>
          <a:ln/>
        </p:spPr>
      </p:sp>
      <p:sp>
        <p:nvSpPr>
          <p:cNvPr id="4" name="Text 2"/>
          <p:cNvSpPr/>
          <p:nvPr/>
        </p:nvSpPr>
        <p:spPr>
          <a:xfrm>
            <a:off x="3068241" y="491728"/>
            <a:ext cx="5074920" cy="558760"/>
          </a:xfrm>
          <a:prstGeom prst="rect">
            <a:avLst/>
          </a:prstGeom>
          <a:noFill/>
          <a:ln/>
        </p:spPr>
        <p:txBody>
          <a:bodyPr wrap="none" rtlCol="0" anchor="t"/>
          <a:lstStyle/>
          <a:p>
            <a:pPr marL="0" indent="0">
              <a:lnSpc>
                <a:spcPts val="4400"/>
              </a:lnSpc>
              <a:buNone/>
            </a:pPr>
            <a:r>
              <a:rPr lang="en-US" sz="3520" dirty="0">
                <a:solidFill>
                  <a:srgbClr val="60A9FF"/>
                </a:solidFill>
                <a:latin typeface="Roboto Slab" pitchFamily="34" charset="0"/>
                <a:ea typeface="Roboto Slab" pitchFamily="34" charset="-122"/>
                <a:cs typeface="Roboto Slab" pitchFamily="34" charset="-120"/>
              </a:rPr>
              <a:t>Construction &amp; Working</a:t>
            </a:r>
            <a:endParaRPr lang="en-US" sz="3520" dirty="0"/>
          </a:p>
        </p:txBody>
      </p:sp>
      <p:sp>
        <p:nvSpPr>
          <p:cNvPr id="5" name="Shape 3"/>
          <p:cNvSpPr/>
          <p:nvPr/>
        </p:nvSpPr>
        <p:spPr>
          <a:xfrm>
            <a:off x="1968191" y="1347727"/>
            <a:ext cx="10694018" cy="6703453"/>
          </a:xfrm>
          <a:prstGeom prst="roundRect">
            <a:avLst>
              <a:gd name="adj" fmla="val 15039"/>
            </a:avLst>
          </a:prstGeom>
          <a:solidFill>
            <a:srgbClr val="161B23"/>
          </a:solidFill>
          <a:ln/>
        </p:spPr>
      </p:sp>
      <p:sp>
        <p:nvSpPr>
          <p:cNvPr id="6" name="Text 4"/>
          <p:cNvSpPr/>
          <p:nvPr/>
        </p:nvSpPr>
        <p:spPr>
          <a:xfrm>
            <a:off x="3533061" y="1497330"/>
            <a:ext cx="7850267" cy="286107"/>
          </a:xfrm>
          <a:prstGeom prst="rect">
            <a:avLst/>
          </a:prstGeom>
          <a:noFill/>
          <a:ln/>
        </p:spPr>
        <p:txBody>
          <a:bodyPr wrap="none" rtlCol="0" anchor="t"/>
          <a:lstStyle/>
          <a:p>
            <a:pPr marL="342900" indent="-342900" algn="l">
              <a:lnSpc>
                <a:spcPts val="2253"/>
              </a:lnSpc>
              <a:buSzPct val="100000"/>
              <a:buFont typeface="+mj-lt"/>
              <a:buAutoNum type="arabicPeriod"/>
            </a:pPr>
            <a:r>
              <a:rPr lang="en-US" sz="1700" b="1" dirty="0">
                <a:solidFill>
                  <a:srgbClr val="D6E5EF"/>
                </a:solidFill>
                <a:latin typeface="Roboto" pitchFamily="34" charset="0"/>
                <a:ea typeface="Roboto" pitchFamily="34" charset="-122"/>
                <a:cs typeface="Roboto" pitchFamily="34" charset="-120"/>
              </a:rPr>
              <a:t>Crop-Damaging Animals:</a:t>
            </a:r>
            <a:endParaRPr lang="en-US" sz="1700" dirty="0"/>
          </a:p>
        </p:txBody>
      </p:sp>
      <p:sp>
        <p:nvSpPr>
          <p:cNvPr id="7" name="Text 5"/>
          <p:cNvSpPr/>
          <p:nvPr/>
        </p:nvSpPr>
        <p:spPr>
          <a:xfrm>
            <a:off x="3819049" y="1984534"/>
            <a:ext cx="7564279" cy="572214"/>
          </a:xfrm>
          <a:prstGeom prst="rect">
            <a:avLst/>
          </a:prstGeom>
          <a:noFill/>
          <a:ln/>
        </p:spPr>
        <p:txBody>
          <a:bodyPr wrap="square" rtlCol="0" anchor="t"/>
          <a:lstStyle/>
          <a:p>
            <a:pPr marL="685800" lvl="1" indent="-342900" algn="l">
              <a:lnSpc>
                <a:spcPts val="2253"/>
              </a:lnSpc>
              <a:buSzPct val="100000"/>
              <a:buChar char="•"/>
            </a:pPr>
            <a:r>
              <a:rPr lang="en-US" sz="1600" dirty="0">
                <a:solidFill>
                  <a:srgbClr val="D6E5EF"/>
                </a:solidFill>
                <a:latin typeface="Roboto" pitchFamily="34" charset="0"/>
                <a:ea typeface="Roboto" pitchFamily="34" charset="-122"/>
                <a:cs typeface="Roboto" pitchFamily="34" charset="-120"/>
              </a:rPr>
              <a:t>Identify wildlife threats: wild pigs, deer, wild dogs, bison, nilgais, estray animals, and birds causing significant crop damage.</a:t>
            </a:r>
            <a:endParaRPr lang="en-US" sz="1600" dirty="0"/>
          </a:p>
        </p:txBody>
      </p:sp>
      <p:sp>
        <p:nvSpPr>
          <p:cNvPr id="8" name="Text 6"/>
          <p:cNvSpPr/>
          <p:nvPr/>
        </p:nvSpPr>
        <p:spPr>
          <a:xfrm>
            <a:off x="3533061" y="2628186"/>
            <a:ext cx="7850267" cy="286107"/>
          </a:xfrm>
          <a:prstGeom prst="rect">
            <a:avLst/>
          </a:prstGeom>
          <a:noFill/>
          <a:ln/>
        </p:spPr>
        <p:txBody>
          <a:bodyPr wrap="none" rtlCol="0" anchor="t"/>
          <a:lstStyle/>
          <a:p>
            <a:pPr marL="342900" indent="-342900" algn="l">
              <a:lnSpc>
                <a:spcPts val="2253"/>
              </a:lnSpc>
              <a:buSzPct val="100000"/>
              <a:buFont typeface="+mj-lt"/>
              <a:buAutoNum type="arabicPeriod" startAt="2"/>
            </a:pPr>
            <a:r>
              <a:rPr lang="en-US" sz="1700" b="1" dirty="0">
                <a:solidFill>
                  <a:srgbClr val="D6E5EF"/>
                </a:solidFill>
                <a:latin typeface="Roboto" pitchFamily="34" charset="0"/>
                <a:ea typeface="Roboto" pitchFamily="34" charset="-122"/>
                <a:cs typeface="Roboto" pitchFamily="34" charset="-120"/>
              </a:rPr>
              <a:t>Impact on Yield and Finances:</a:t>
            </a:r>
            <a:endParaRPr lang="en-US" sz="1700" dirty="0"/>
          </a:p>
        </p:txBody>
      </p:sp>
      <p:sp>
        <p:nvSpPr>
          <p:cNvPr id="9" name="Text 7"/>
          <p:cNvSpPr/>
          <p:nvPr/>
        </p:nvSpPr>
        <p:spPr>
          <a:xfrm>
            <a:off x="3819049" y="2985730"/>
            <a:ext cx="7564279" cy="572214"/>
          </a:xfrm>
          <a:prstGeom prst="rect">
            <a:avLst/>
          </a:prstGeom>
          <a:noFill/>
          <a:ln/>
        </p:spPr>
        <p:txBody>
          <a:bodyPr wrap="square" rtlCol="0" anchor="t"/>
          <a:lstStyle/>
          <a:p>
            <a:pPr marL="685800" lvl="1" indent="-342900" algn="l">
              <a:lnSpc>
                <a:spcPts val="2253"/>
              </a:lnSpc>
              <a:buSzPct val="100000"/>
              <a:buChar char="•"/>
            </a:pPr>
            <a:r>
              <a:rPr lang="en-US" sz="1700" dirty="0">
                <a:solidFill>
                  <a:srgbClr val="D6E5EF"/>
                </a:solidFill>
                <a:latin typeface="Roboto" pitchFamily="34" charset="0"/>
                <a:ea typeface="Roboto" pitchFamily="34" charset="-122"/>
                <a:cs typeface="Roboto" pitchFamily="34" charset="-120"/>
              </a:rPr>
              <a:t>Emphasize adverse effects: poor yields, substantial financial losses, and potential abandonment of fields due to frequent animal attacks.</a:t>
            </a:r>
            <a:endParaRPr lang="en-US" sz="1700" dirty="0"/>
          </a:p>
        </p:txBody>
      </p:sp>
      <p:sp>
        <p:nvSpPr>
          <p:cNvPr id="10" name="Text 8"/>
          <p:cNvSpPr/>
          <p:nvPr/>
        </p:nvSpPr>
        <p:spPr>
          <a:xfrm>
            <a:off x="3533061" y="3629382"/>
            <a:ext cx="7850267" cy="286107"/>
          </a:xfrm>
          <a:prstGeom prst="rect">
            <a:avLst/>
          </a:prstGeom>
          <a:noFill/>
          <a:ln/>
        </p:spPr>
        <p:txBody>
          <a:bodyPr wrap="none" rtlCol="0" anchor="t"/>
          <a:lstStyle/>
          <a:p>
            <a:pPr marL="342900" indent="-342900" algn="l">
              <a:lnSpc>
                <a:spcPts val="2253"/>
              </a:lnSpc>
              <a:buSzPct val="100000"/>
              <a:buFont typeface="+mj-lt"/>
              <a:buAutoNum type="arabicPeriod" startAt="3"/>
            </a:pPr>
            <a:r>
              <a:rPr lang="en-US" sz="1700" b="1" dirty="0">
                <a:solidFill>
                  <a:srgbClr val="D6E5EF"/>
                </a:solidFill>
                <a:latin typeface="Roboto" pitchFamily="34" charset="0"/>
                <a:ea typeface="Roboto" pitchFamily="34" charset="-122"/>
                <a:cs typeface="Roboto" pitchFamily="34" charset="-120"/>
              </a:rPr>
              <a:t>System Objective:</a:t>
            </a:r>
            <a:endParaRPr lang="en-US" sz="1700" dirty="0"/>
          </a:p>
        </p:txBody>
      </p:sp>
      <p:sp>
        <p:nvSpPr>
          <p:cNvPr id="11" name="Text 9"/>
          <p:cNvSpPr/>
          <p:nvPr/>
        </p:nvSpPr>
        <p:spPr>
          <a:xfrm>
            <a:off x="3819049" y="3986927"/>
            <a:ext cx="7564279" cy="572214"/>
          </a:xfrm>
          <a:prstGeom prst="rect">
            <a:avLst/>
          </a:prstGeom>
          <a:noFill/>
          <a:ln/>
        </p:spPr>
        <p:txBody>
          <a:bodyPr wrap="square" rtlCol="0" anchor="t"/>
          <a:lstStyle/>
          <a:p>
            <a:pPr marL="685800" lvl="1" indent="-342900" algn="l">
              <a:lnSpc>
                <a:spcPts val="2253"/>
              </a:lnSpc>
              <a:buSzPct val="100000"/>
              <a:buChar char="•"/>
            </a:pPr>
            <a:r>
              <a:rPr lang="en-US" sz="1600" dirty="0">
                <a:solidFill>
                  <a:srgbClr val="D6E5EF"/>
                </a:solidFill>
                <a:latin typeface="Roboto" pitchFamily="34" charset="0"/>
                <a:ea typeface="Roboto" pitchFamily="34" charset="-122"/>
                <a:cs typeface="Roboto" pitchFamily="34" charset="-120"/>
              </a:rPr>
              <a:t>Dual purpose: Keep animals away through automated solutions, saving time and preventing crop losses without manual intervention.</a:t>
            </a:r>
            <a:endParaRPr lang="en-US" sz="1600" dirty="0"/>
          </a:p>
        </p:txBody>
      </p:sp>
      <p:sp>
        <p:nvSpPr>
          <p:cNvPr id="12" name="Text 10"/>
          <p:cNvSpPr/>
          <p:nvPr/>
        </p:nvSpPr>
        <p:spPr>
          <a:xfrm>
            <a:off x="3533061" y="4630579"/>
            <a:ext cx="7850267" cy="286107"/>
          </a:xfrm>
          <a:prstGeom prst="rect">
            <a:avLst/>
          </a:prstGeom>
          <a:noFill/>
          <a:ln/>
        </p:spPr>
        <p:txBody>
          <a:bodyPr wrap="none" rtlCol="0" anchor="t"/>
          <a:lstStyle/>
          <a:p>
            <a:pPr marL="342900" indent="-342900" algn="l">
              <a:lnSpc>
                <a:spcPts val="2253"/>
              </a:lnSpc>
              <a:buSzPct val="100000"/>
              <a:buFont typeface="+mj-lt"/>
              <a:buAutoNum type="arabicPeriod" startAt="4"/>
            </a:pPr>
            <a:r>
              <a:rPr lang="en-US" sz="1700" b="1" dirty="0">
                <a:solidFill>
                  <a:srgbClr val="D6E5EF"/>
                </a:solidFill>
                <a:latin typeface="Roboto" pitchFamily="34" charset="0"/>
                <a:ea typeface="Roboto" pitchFamily="34" charset="-122"/>
                <a:cs typeface="Roboto" pitchFamily="34" charset="-120"/>
              </a:rPr>
              <a:t>Motion-Detecting Sensor:</a:t>
            </a:r>
            <a:endParaRPr lang="en-US" sz="1700" dirty="0"/>
          </a:p>
        </p:txBody>
      </p:sp>
      <p:sp>
        <p:nvSpPr>
          <p:cNvPr id="13" name="Text 11"/>
          <p:cNvSpPr/>
          <p:nvPr/>
        </p:nvSpPr>
        <p:spPr>
          <a:xfrm>
            <a:off x="3819049" y="4988123"/>
            <a:ext cx="7564279" cy="572214"/>
          </a:xfrm>
          <a:prstGeom prst="rect">
            <a:avLst/>
          </a:prstGeom>
          <a:noFill/>
          <a:ln/>
        </p:spPr>
        <p:txBody>
          <a:bodyPr wrap="square" rtlCol="0" anchor="t"/>
          <a:lstStyle/>
          <a:p>
            <a:pPr marL="685800" lvl="1" indent="-342900" algn="l">
              <a:lnSpc>
                <a:spcPts val="2253"/>
              </a:lnSpc>
              <a:buSzPct val="100000"/>
              <a:buChar char="•"/>
            </a:pPr>
            <a:r>
              <a:rPr lang="en-US" sz="1600" dirty="0">
                <a:solidFill>
                  <a:srgbClr val="D6E5EF"/>
                </a:solidFill>
                <a:latin typeface="Roboto" pitchFamily="34" charset="0"/>
                <a:ea typeface="Roboto" pitchFamily="34" charset="-122"/>
                <a:cs typeface="Roboto" pitchFamily="34" charset="-120"/>
              </a:rPr>
              <a:t>Core technology: Motion-detecting sensors for crop monitoring in diverse agricultural environments.</a:t>
            </a:r>
            <a:endParaRPr lang="en-US" sz="1600" dirty="0"/>
          </a:p>
        </p:txBody>
      </p:sp>
      <p:sp>
        <p:nvSpPr>
          <p:cNvPr id="14" name="Text 12"/>
          <p:cNvSpPr/>
          <p:nvPr/>
        </p:nvSpPr>
        <p:spPr>
          <a:xfrm>
            <a:off x="3533061" y="5631775"/>
            <a:ext cx="7850267" cy="286107"/>
          </a:xfrm>
          <a:prstGeom prst="rect">
            <a:avLst/>
          </a:prstGeom>
          <a:noFill/>
          <a:ln/>
        </p:spPr>
        <p:txBody>
          <a:bodyPr wrap="none" rtlCol="0" anchor="t"/>
          <a:lstStyle/>
          <a:p>
            <a:pPr marL="342900" indent="-342900" algn="l">
              <a:lnSpc>
                <a:spcPts val="2253"/>
              </a:lnSpc>
              <a:buSzPct val="100000"/>
              <a:buFont typeface="+mj-lt"/>
              <a:buAutoNum type="arabicPeriod" startAt="5"/>
            </a:pPr>
            <a:r>
              <a:rPr lang="en-US" sz="1700" b="1" dirty="0">
                <a:solidFill>
                  <a:srgbClr val="D6E5EF"/>
                </a:solidFill>
                <a:latin typeface="Roboto" pitchFamily="34" charset="0"/>
                <a:ea typeface="Roboto" pitchFamily="34" charset="-122"/>
                <a:cs typeface="Roboto" pitchFamily="34" charset="-120"/>
              </a:rPr>
              <a:t>GSM Technology Alerts:</a:t>
            </a:r>
            <a:endParaRPr lang="en-US" sz="1700" dirty="0"/>
          </a:p>
        </p:txBody>
      </p:sp>
      <p:sp>
        <p:nvSpPr>
          <p:cNvPr id="15" name="Text 13"/>
          <p:cNvSpPr/>
          <p:nvPr/>
        </p:nvSpPr>
        <p:spPr>
          <a:xfrm>
            <a:off x="3819049" y="5989320"/>
            <a:ext cx="7564279" cy="572214"/>
          </a:xfrm>
          <a:prstGeom prst="rect">
            <a:avLst/>
          </a:prstGeom>
          <a:noFill/>
          <a:ln/>
        </p:spPr>
        <p:txBody>
          <a:bodyPr wrap="square" rtlCol="0" anchor="t"/>
          <a:lstStyle/>
          <a:p>
            <a:pPr marL="685800" lvl="1" indent="-342900" algn="l">
              <a:lnSpc>
                <a:spcPts val="2253"/>
              </a:lnSpc>
              <a:buSzPct val="100000"/>
              <a:buChar char="•"/>
            </a:pPr>
            <a:r>
              <a:rPr lang="en-US" sz="1600" dirty="0">
                <a:solidFill>
                  <a:srgbClr val="D6E5EF"/>
                </a:solidFill>
                <a:latin typeface="Roboto" pitchFamily="34" charset="0"/>
                <a:ea typeface="Roboto" pitchFamily="34" charset="-122"/>
                <a:cs typeface="Roboto" pitchFamily="34" charset="-120"/>
              </a:rPr>
              <a:t>Immediate alerts: GSM technology sends SMS notifications on threats like fire outbreaks for real-time action.</a:t>
            </a:r>
            <a:endParaRPr lang="en-US" sz="1600" dirty="0"/>
          </a:p>
        </p:txBody>
      </p:sp>
      <p:sp>
        <p:nvSpPr>
          <p:cNvPr id="16" name="Text 14"/>
          <p:cNvSpPr/>
          <p:nvPr/>
        </p:nvSpPr>
        <p:spPr>
          <a:xfrm>
            <a:off x="3533061" y="6632972"/>
            <a:ext cx="7850267" cy="286107"/>
          </a:xfrm>
          <a:prstGeom prst="rect">
            <a:avLst/>
          </a:prstGeom>
          <a:noFill/>
          <a:ln/>
        </p:spPr>
        <p:txBody>
          <a:bodyPr wrap="none" rtlCol="0" anchor="t"/>
          <a:lstStyle/>
          <a:p>
            <a:pPr marL="342900" indent="-342900" algn="l">
              <a:lnSpc>
                <a:spcPts val="2253"/>
              </a:lnSpc>
              <a:buSzPct val="100000"/>
              <a:buFont typeface="+mj-lt"/>
              <a:buAutoNum type="arabicPeriod" startAt="6"/>
            </a:pPr>
            <a:r>
              <a:rPr lang="en-US" sz="1700" b="1" dirty="0">
                <a:solidFill>
                  <a:srgbClr val="D6E5EF"/>
                </a:solidFill>
                <a:latin typeface="Roboto" pitchFamily="34" charset="0"/>
                <a:ea typeface="Roboto" pitchFamily="34" charset="-122"/>
                <a:cs typeface="Roboto" pitchFamily="34" charset="-120"/>
              </a:rPr>
              <a:t>Buzzer Sound Alert:</a:t>
            </a:r>
            <a:endParaRPr lang="en-US" sz="1700" dirty="0"/>
          </a:p>
        </p:txBody>
      </p:sp>
      <p:sp>
        <p:nvSpPr>
          <p:cNvPr id="17" name="Text 15"/>
          <p:cNvSpPr/>
          <p:nvPr/>
        </p:nvSpPr>
        <p:spPr>
          <a:xfrm>
            <a:off x="3819049" y="6990517"/>
            <a:ext cx="7564279" cy="572214"/>
          </a:xfrm>
          <a:prstGeom prst="rect">
            <a:avLst/>
          </a:prstGeom>
          <a:noFill/>
          <a:ln/>
        </p:spPr>
        <p:txBody>
          <a:bodyPr wrap="square" rtlCol="0" anchor="t"/>
          <a:lstStyle/>
          <a:p>
            <a:pPr marL="685800" lvl="1" indent="-342900" algn="l">
              <a:lnSpc>
                <a:spcPts val="2253"/>
              </a:lnSpc>
              <a:buSzPct val="100000"/>
              <a:buChar char="•"/>
            </a:pPr>
            <a:r>
              <a:rPr lang="en-US" sz="1600" dirty="0">
                <a:solidFill>
                  <a:srgbClr val="D6E5EF"/>
                </a:solidFill>
                <a:latin typeface="Roboto" pitchFamily="34" charset="0"/>
                <a:ea typeface="Roboto" pitchFamily="34" charset="-122"/>
                <a:cs typeface="Roboto" pitchFamily="34" charset="-120"/>
              </a:rPr>
              <a:t>Local alarming: Buzzer sound alerts nearby people, stressing timely actions to diminish potential crop losses.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4" name="Text 2"/>
          <p:cNvSpPr/>
          <p:nvPr/>
        </p:nvSpPr>
        <p:spPr>
          <a:xfrm>
            <a:off x="1714608" y="763631"/>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Block Diagram</a:t>
            </a:r>
            <a:endParaRPr lang="en-US" sz="4374" dirty="0"/>
          </a:p>
        </p:txBody>
      </p:sp>
      <p:sp>
        <p:nvSpPr>
          <p:cNvPr id="7" name="Text 4"/>
          <p:cNvSpPr/>
          <p:nvPr/>
        </p:nvSpPr>
        <p:spPr>
          <a:xfrm>
            <a:off x="9624179" y="2736446"/>
            <a:ext cx="5006221" cy="1066205"/>
          </a:xfrm>
          <a:prstGeom prst="rect">
            <a:avLst/>
          </a:prstGeom>
          <a:noFill/>
          <a:ln/>
        </p:spPr>
        <p:txBody>
          <a:bodyPr wrap="square" rtlCol="0" anchor="t"/>
          <a:lstStyle/>
          <a:p>
            <a:pPr marL="0" indent="0">
              <a:lnSpc>
                <a:spcPts val="2799"/>
              </a:lnSpc>
              <a:buNone/>
            </a:pPr>
            <a:r>
              <a:rPr lang="en-US" sz="2500" dirty="0">
                <a:solidFill>
                  <a:srgbClr val="D6E5EF"/>
                </a:solidFill>
                <a:latin typeface="Roboto" pitchFamily="34" charset="0"/>
                <a:ea typeface="Roboto" pitchFamily="34" charset="-122"/>
                <a:cs typeface="Roboto" pitchFamily="34" charset="-120"/>
              </a:rPr>
              <a:t>Visualize key components: sensors, PIC microcontroller, communication module, and protective measures.</a:t>
            </a:r>
            <a:endParaRPr lang="en-US" sz="2500" dirty="0"/>
          </a:p>
        </p:txBody>
      </p:sp>
      <p:pic>
        <p:nvPicPr>
          <p:cNvPr id="1026" name="Picture 2" descr="Smart Crop Protection System From Animals Using PIC">
            <a:extLst>
              <a:ext uri="{FF2B5EF4-FFF2-40B4-BE49-F238E27FC236}">
                <a16:creationId xmlns:a16="http://schemas.microsoft.com/office/drawing/2014/main" id="{DCE4F453-5086-AF4D-68EF-F6BB6008E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483" y="1817165"/>
            <a:ext cx="7582829" cy="6144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926</Words>
  <Application>Microsoft Office PowerPoint</Application>
  <PresentationFormat>Custom</PresentationFormat>
  <Paragraphs>131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Roboto</vt:lpstr>
      <vt:lpstr>Roboto </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Aniket Gund</cp:lastModifiedBy>
  <cp:revision>6</cp:revision>
  <dcterms:created xsi:type="dcterms:W3CDTF">2024-01-07T21:50:10Z</dcterms:created>
  <dcterms:modified xsi:type="dcterms:W3CDTF">2024-01-08T14:03:01Z</dcterms:modified>
</cp:coreProperties>
</file>